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68" r:id="rId3"/>
    <p:sldId id="261" r:id="rId4"/>
    <p:sldId id="259" r:id="rId5"/>
    <p:sldId id="260" r:id="rId6"/>
    <p:sldId id="265" r:id="rId7"/>
    <p:sldId id="264" r:id="rId8"/>
    <p:sldId id="262" r:id="rId9"/>
    <p:sldId id="263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38" autoAdjust="0"/>
    <p:restoredTop sz="94660"/>
  </p:normalViewPr>
  <p:slideViewPr>
    <p:cSldViewPr>
      <p:cViewPr>
        <p:scale>
          <a:sx n="94" d="100"/>
          <a:sy n="94" d="100"/>
        </p:scale>
        <p:origin x="-134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ângu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ângu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ector reto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ector reto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ector reto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ângu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pt-BR"/>
          </a:p>
        </p:txBody>
      </p:sp>
      <p:sp>
        <p:nvSpPr>
          <p:cNvPr id="9" name="Retângu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ângu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ector reto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ector reto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ector reto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ângu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ector reto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ângu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ector reto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23" name="Espaço Reservado para Rodapé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ângu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ector reto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ector reto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C4F902F-F526-4107-B069-0CE3341438F6}" type="datetimeFigureOut">
              <a:rPr lang="pt-BR" smtClean="0"/>
              <a:t>22/08/2012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20ADCB-FC3B-4464-99F8-0BFB12D60BFF}" type="slidenum">
              <a:rPr lang="pt-BR" smtClean="0"/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657609" y="2290252"/>
            <a:ext cx="73083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Inovações Jurídicas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93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60648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Comissão aprova projeto que inclui casamento gay no Código Civil</a:t>
            </a:r>
          </a:p>
        </p:txBody>
      </p:sp>
      <p:sp>
        <p:nvSpPr>
          <p:cNvPr id="5" name="Rectangle 4"/>
          <p:cNvSpPr/>
          <p:nvPr/>
        </p:nvSpPr>
        <p:spPr>
          <a:xfrm>
            <a:off x="427296" y="1268760"/>
            <a:ext cx="760108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	A </a:t>
            </a:r>
            <a:r>
              <a:rPr lang="pt-BR" dirty="0"/>
              <a:t>Comissão de Direitos Humanos e Legislação Participativa (CDH) aprovou projeto de lei da senadora Marta Suplicy (PT-SP) que introduz no Código Civil a união estável entre casais homossexuais e a possibilidade da conversão dessa união em casamento civil. A proposta não interfere nos critérios adotados pelas igrejas para o casamento religioso.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	O </a:t>
            </a:r>
            <a:r>
              <a:rPr lang="pt-BR" dirty="0"/>
              <a:t>projeto define como entidade familiar “a união estável entre duas pessoas, configurada na convivência pública, contínua e duradoura e estabelecida com o objetivo de constituição de família”.</a:t>
            </a:r>
          </a:p>
          <a:p>
            <a:pPr algn="just"/>
            <a:r>
              <a:rPr lang="pt-BR" dirty="0"/>
              <a:t>Para ser transformada em lei, a proposta ainda necessita de aprovação na Comissão de Constituição e Justiça (CCJ) e no plenário do Senado e também na Câmara dos Deputados.</a:t>
            </a:r>
          </a:p>
          <a:p>
            <a:pPr algn="just"/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	O </a:t>
            </a:r>
            <a:r>
              <a:rPr lang="pt-BR" dirty="0"/>
              <a:t>projeto de Marta Suplicy transforma em lei a decisão do Supremo Tribunal Federal (STF), que em maio do ano passado reconheceu a união estável entre homossexuais como unidade familiar.  "O que nós fizemos foi colocar no Código Civil aquilo que o STF já fez", declarou a senadora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6" name="Rectangle 5"/>
          <p:cNvSpPr/>
          <p:nvPr/>
        </p:nvSpPr>
        <p:spPr>
          <a:xfrm>
            <a:off x="3779912" y="764704"/>
            <a:ext cx="1402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24/05/2012 </a:t>
            </a:r>
          </a:p>
        </p:txBody>
      </p:sp>
    </p:spTree>
    <p:extLst>
      <p:ext uri="{BB962C8B-B14F-4D97-AF65-F5344CB8AC3E}">
        <p14:creationId xmlns:p14="http://schemas.microsoft.com/office/powerpoint/2010/main" val="294856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colorir.estaticos.net/desenhos/color/201101/d53fa169bb41908670b1f9706625fd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33040"/>
            <a:ext cx="2904257" cy="270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asamento Entre Gays Oficializado1 Lei de União Estável Gay é Oficializado   União Estável Entre Homossexua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84987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19572" y="307936"/>
            <a:ext cx="74528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	De </a:t>
            </a:r>
            <a:r>
              <a:rPr lang="pt-BR" dirty="0"/>
              <a:t>acordo com a Agência Senado, a relatora do projeto na Comissão de Direitos Humanos, senadora Lídice da Mata (PSB-BA), afirmou que o Congresso está "atrasado" em relação a outras instituições que já reconheceram a união de casais do mesmo sexo, como o STF, a Receita Federal e o Instituto Nacional do Seguro Social (INSS</a:t>
            </a:r>
            <a:r>
              <a:rPr lang="pt-BR" dirty="0" smtClean="0"/>
              <a:t>).</a:t>
            </a:r>
            <a:br>
              <a:rPr lang="pt-BR" dirty="0" smtClean="0"/>
            </a:br>
            <a:endParaRPr lang="pt-BR" dirty="0"/>
          </a:p>
          <a:p>
            <a:pPr algn="just"/>
            <a:r>
              <a:rPr lang="pt-BR" dirty="0" smtClean="0"/>
              <a:t>	Se </a:t>
            </a:r>
            <a:r>
              <a:rPr lang="pt-BR" dirty="0"/>
              <a:t>transformado em lei, o projeto eliminará dificuldades de casais homossexuais para conseguir efetivar o casamento civil, apesar da decisão do Supremo. Mesmo com a decisão do STF, alguns juízes argumentam que não existe legislação sobre o assunto.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92796" y="3789040"/>
            <a:ext cx="610242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00" dirty="0" smtClean="0"/>
              <a:t>Fonte: http</a:t>
            </a:r>
            <a:r>
              <a:rPr lang="pt-BR" sz="800" dirty="0"/>
              <a:t>://</a:t>
            </a:r>
            <a:r>
              <a:rPr lang="pt-BR" sz="800" dirty="0" smtClean="0"/>
              <a:t>g1.globo.com/brasil/noticia/2012/05/comissao-aprova-projeto-que-inclui-casamento-gay-no-codigo-civil.htmlt</a:t>
            </a:r>
            <a:endParaRPr lang="pt-BR" sz="800" dirty="0"/>
          </a:p>
        </p:txBody>
      </p:sp>
    </p:spTree>
    <p:extLst>
      <p:ext uri="{BB962C8B-B14F-4D97-AF65-F5344CB8AC3E}">
        <p14:creationId xmlns:p14="http://schemas.microsoft.com/office/powerpoint/2010/main" val="355446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3.bp.blogspot.com/-wp3M1f7Q1X0/TcRcWMVRe1I/AAAAAAAABu0/rxPiSjfd-D0/s1600/casais_homo5b15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3" t="5301" r="2953" b="5685"/>
          <a:stretch/>
        </p:blipFill>
        <p:spPr bwMode="auto">
          <a:xfrm>
            <a:off x="1932912" y="4655127"/>
            <a:ext cx="3230787" cy="151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827584" y="2276872"/>
            <a:ext cx="7776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 smtClean="0">
                <a:latin typeface="Garamond" pitchFamily="18" charset="0"/>
                <a:cs typeface="Miriam" pitchFamily="34" charset="-79"/>
              </a:rPr>
              <a:t>	É reconhecida como entidade familar a união estável entre o homem e a mulher </a:t>
            </a:r>
            <a:r>
              <a:rPr lang="pt-BR" sz="2800" b="1" dirty="0" smtClean="0">
                <a:solidFill>
                  <a:srgbClr val="002060"/>
                </a:solidFill>
                <a:latin typeface="Garamond" pitchFamily="18" charset="0"/>
                <a:cs typeface="Miriam" pitchFamily="34" charset="-79"/>
              </a:rPr>
              <a:t>e entre pessoas do mesmo sexo</a:t>
            </a:r>
            <a:r>
              <a:rPr lang="pt-BR" sz="2800" dirty="0" smtClean="0">
                <a:latin typeface="Garamond" pitchFamily="18" charset="0"/>
                <a:cs typeface="Miriam" pitchFamily="34" charset="-79"/>
              </a:rPr>
              <a:t>, configurada na convivência pública, contínua e duradora e estabelecida com o objetivo de constituição de família.</a:t>
            </a:r>
            <a:endParaRPr lang="pt-BR" sz="2800" dirty="0">
              <a:latin typeface="Garamond" pitchFamily="18" charset="0"/>
              <a:cs typeface="Miriam" pitchFamily="34" charset="-79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0724" y="116632"/>
            <a:ext cx="185820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Agora</a:t>
            </a:r>
            <a:endParaRPr lang="pt-B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Conector reto 5"/>
          <p:cNvCxnSpPr/>
          <p:nvPr/>
        </p:nvCxnSpPr>
        <p:spPr>
          <a:xfrm>
            <a:off x="899592" y="3573016"/>
            <a:ext cx="208823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899592" y="3573016"/>
            <a:ext cx="0" cy="144016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>
            <a:off x="899592" y="5013176"/>
            <a:ext cx="104411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5796136" y="3140968"/>
            <a:ext cx="280831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543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95440" y="4372362"/>
            <a:ext cx="5616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Garamond" pitchFamily="18" charset="0"/>
              </a:rPr>
              <a:t>O reconhecimento da união homoafetiva estende 112 direitos que até então eram exclusivos dos casais heterossexuais.</a:t>
            </a:r>
            <a:endParaRPr lang="pt-BR" sz="2800" dirty="0">
              <a:latin typeface="Garamond" pitchFamily="18" charset="0"/>
            </a:endParaRPr>
          </a:p>
        </p:txBody>
      </p:sp>
      <p:pic>
        <p:nvPicPr>
          <p:cNvPr id="3074" name="Picture 2" descr="http://www.proparnaiba.com/sites/default/files/imagecache/full_node/materias_images/uniao_homoafetiva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491" y="431629"/>
            <a:ext cx="549986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43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esquita.blog.br/wp-content/uploads/2011/10/Bog-do-Mesquita-PL-39-Uni%C3%A3o-Homoafeti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91" y="856812"/>
            <a:ext cx="3890533" cy="547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83968" y="-1814"/>
            <a:ext cx="36004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Comunhão Parcial de Bens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Pensão Alimentícia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Pensões do INSS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Planos de saúde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Imposto de Renda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Sucessão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Licença-gala</a:t>
            </a:r>
          </a:p>
          <a:p>
            <a:pPr marL="285750" indent="-285750">
              <a:lnSpc>
                <a:spcPct val="300000"/>
              </a:lnSpc>
              <a:buFont typeface="Wingdings 2"/>
              <a:buChar char="^"/>
            </a:pPr>
            <a:r>
              <a:rPr lang="pt-BR" dirty="0" smtClean="0">
                <a:sym typeface="Wingdings 2"/>
              </a:rPr>
              <a:t>Adoção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3636519" cy="2727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Oficializada a Lei de Casamento Gay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33056"/>
            <a:ext cx="3810000" cy="253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noticias.gospelmais.com.br/files/2011/05/casamento-ga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826" y="2526313"/>
            <a:ext cx="1574380" cy="143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imagensdokibe.blogger.com.br/Clodovil-e-Frot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" y="812229"/>
            <a:ext cx="4211955" cy="52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158567" y="795203"/>
            <a:ext cx="7186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atin typeface="Garamond" pitchFamily="18" charset="0"/>
              </a:rPr>
              <a:t>Reconhecimento de que homo e heterossexuais são capazes de constituir família e a todos são conferidos os mesmos direitos.</a:t>
            </a:r>
            <a:endParaRPr lang="pt-BR" sz="2400" dirty="0">
              <a:latin typeface="Garamond" pitchFamily="18" charset="0"/>
            </a:endParaRPr>
          </a:p>
        </p:txBody>
      </p:sp>
      <p:cxnSp>
        <p:nvCxnSpPr>
          <p:cNvPr id="4" name="Conector reto 3"/>
          <p:cNvCxnSpPr/>
          <p:nvPr/>
        </p:nvCxnSpPr>
        <p:spPr>
          <a:xfrm>
            <a:off x="3956487" y="1556792"/>
            <a:ext cx="828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http://www.redebrasilatual.com.br/blog/blog-na-rede/mensagens-no-twitter-pedem-que-ministros-do-stf-votem-contra-uniao-homoafetiva/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1" b="26066"/>
          <a:stretch/>
        </p:blipFill>
        <p:spPr bwMode="auto">
          <a:xfrm>
            <a:off x="323528" y="3390203"/>
            <a:ext cx="4300722" cy="224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Conector de seta reta 22"/>
          <p:cNvCxnSpPr/>
          <p:nvPr/>
        </p:nvCxnSpPr>
        <p:spPr>
          <a:xfrm>
            <a:off x="4329012" y="1903659"/>
            <a:ext cx="1091417" cy="6688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5468563" y="2310886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latin typeface="Garamond" pitchFamily="18" charset="0"/>
              </a:rPr>
              <a:t>O que é família?</a:t>
            </a:r>
            <a:endParaRPr lang="pt-BR" sz="2800" dirty="0">
              <a:latin typeface="Garamond" pitchFamily="18" charset="0"/>
            </a:endParaRPr>
          </a:p>
        </p:txBody>
      </p:sp>
      <p:pic>
        <p:nvPicPr>
          <p:cNvPr id="10244" name="Picture 4" descr="http://paradiversidade.com.br/2010/wp-content/uploads/2011/12/duas-m%C3%A3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377" y="3356992"/>
            <a:ext cx="3454503" cy="22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4122197" y="3244334"/>
            <a:ext cx="1339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Garamond" pitchFamily="18" charset="0"/>
              </a:rPr>
              <a:t> </a:t>
            </a:r>
            <a:r>
              <a:rPr lang="pt-BR" sz="2800" dirty="0" smtClean="0">
                <a:latin typeface="Garamond" pitchFamily="18" charset="0"/>
              </a:rPr>
              <a:t>Família </a:t>
            </a:r>
            <a:endParaRPr lang="pt-BR" sz="2800" dirty="0"/>
          </a:p>
        </p:txBody>
      </p:sp>
      <p:cxnSp>
        <p:nvCxnSpPr>
          <p:cNvPr id="12" name="Conector reto 11"/>
          <p:cNvCxnSpPr/>
          <p:nvPr/>
        </p:nvCxnSpPr>
        <p:spPr>
          <a:xfrm>
            <a:off x="4338020" y="3752050"/>
            <a:ext cx="95406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H="1" flipV="1">
            <a:off x="3517596" y="2650104"/>
            <a:ext cx="611975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4" descr="http://1.bp.blogspot.com/-3ctUF6XkYiQ/T9o1l1jOhcI/AAAAAAAAAf8/28x4AwpQbXY/s1600/Ado%C3%A7%C3%A3o+homossexu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9" r="18500"/>
          <a:stretch/>
        </p:blipFill>
        <p:spPr bwMode="auto">
          <a:xfrm>
            <a:off x="798057" y="3475816"/>
            <a:ext cx="2755032" cy="3310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Conector de seta reta 16"/>
          <p:cNvCxnSpPr/>
          <p:nvPr/>
        </p:nvCxnSpPr>
        <p:spPr>
          <a:xfrm flipH="1">
            <a:off x="3661611" y="3933056"/>
            <a:ext cx="467960" cy="5678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 flipV="1">
            <a:off x="5297521" y="2613565"/>
            <a:ext cx="34208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http://3.bp.blogspot.com/-ZA8FtEntKf0/TfIgvc0srDI/AAAAAAAAA6o/XBrO14ATDhQ/s1600/kid-vs-kat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0" r="10774"/>
          <a:stretch/>
        </p:blipFill>
        <p:spPr bwMode="auto">
          <a:xfrm>
            <a:off x="860033" y="128496"/>
            <a:ext cx="2631080" cy="242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http://www.fotosmaisimagens.com.br/wp-content/uploads/2011/11/Fam%C3%ADlia-desenh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018" y="12849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Conector de seta reta 20"/>
          <p:cNvCxnSpPr/>
          <p:nvPr/>
        </p:nvCxnSpPr>
        <p:spPr>
          <a:xfrm>
            <a:off x="5306151" y="3889857"/>
            <a:ext cx="666907" cy="4683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6" descr="http://revistacrescer.globo.com/Revista/Crescer/foto/0,,14116886,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54" y="3947298"/>
            <a:ext cx="2104628" cy="263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09863" y="2708920"/>
            <a:ext cx="698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	...Um casal de mulheres (Lésbicas) querem um filho. Uma </a:t>
            </a:r>
            <a:r>
              <a:rPr lang="pt-BR" dirty="0"/>
              <a:t>delas doa o </a:t>
            </a:r>
            <a:r>
              <a:rPr lang="pt-BR" dirty="0" smtClean="0"/>
              <a:t>óvulo </a:t>
            </a:r>
            <a:r>
              <a:rPr lang="pt-BR" dirty="0"/>
              <a:t>e a outra doa a barriga (gera o filho</a:t>
            </a:r>
            <a:r>
              <a:rPr lang="pt-BR" dirty="0" smtClean="0"/>
              <a:t>). Entretanto, </a:t>
            </a:r>
            <a:r>
              <a:rPr lang="pt-BR" dirty="0"/>
              <a:t>elas resolvem se </a:t>
            </a:r>
            <a:r>
              <a:rPr lang="pt-BR" dirty="0" smtClean="0"/>
              <a:t>separar, </a:t>
            </a:r>
            <a:r>
              <a:rPr lang="pt-BR" dirty="0"/>
              <a:t>pois o relacionamento já não andava bem (normal como qualquer casal</a:t>
            </a:r>
            <a:r>
              <a:rPr lang="pt-BR" dirty="0" smtClean="0"/>
              <a:t>). Quem </a:t>
            </a:r>
            <a:r>
              <a:rPr lang="pt-BR" dirty="0"/>
              <a:t>fica com a guarda do </a:t>
            </a:r>
            <a:r>
              <a:rPr lang="pt-BR" dirty="0" smtClean="0"/>
              <a:t>filho?</a:t>
            </a:r>
            <a:endParaRPr lang="pt-BR" dirty="0"/>
          </a:p>
        </p:txBody>
      </p:sp>
      <p:pic>
        <p:nvPicPr>
          <p:cNvPr id="6148" name="Picture 4" descr="http://3.bp.blogspot.com/_PNkmlQPTogs/S_hT7XSn6oI/AAAAAAAAAGc/5BD7qz4TdB4/s320/Homoafetiv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010" y="164045"/>
            <a:ext cx="2172209" cy="254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9512" y="1052736"/>
            <a:ext cx="518457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Pergunta-se ...</a:t>
            </a:r>
            <a:endParaRPr lang="pt-BR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150" name="Picture 6" descr="http://reportermt.com.br/images/noticias/thumbs/300_200_ffecfaliancag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65104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692696"/>
            <a:ext cx="55322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Pergunta-se ...</a:t>
            </a:r>
            <a:endParaRPr lang="pt-B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1266" name="Picture 2" descr="http://3.bp.blogspot.com/-wfru-F-zmJA/TZ5ThFg2HAI/AAAAAAAADjQ/x4ni8jsxzdM/s200/Uni%2525C3%2525A3o%252BHomoafeti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7072"/>
            <a:ext cx="2450237" cy="245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619672" y="2132856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Garamond" pitchFamily="18" charset="0"/>
              </a:rPr>
              <a:t>...A Lei criada há seis anos com o objetivo de coibir a violência domástica e famíliar praticada, há séculos, por homens contra mulheres pode ser aplicada à casais homoafetivos?</a:t>
            </a:r>
            <a:endParaRPr lang="pt-BR" sz="24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59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utsgrilo.com/wp-content/uploads/2009/09/marta_relaxa_e_go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152" y="1196752"/>
            <a:ext cx="4667250" cy="416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82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Concurso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285</TotalTime>
  <Words>118</Words>
  <Application>Microsoft Office PowerPoint</Application>
  <PresentationFormat>On-screen Show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Balcão Envidraçado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Nespolo</dc:creator>
  <cp:lastModifiedBy>007</cp:lastModifiedBy>
  <cp:revision>27</cp:revision>
  <dcterms:created xsi:type="dcterms:W3CDTF">2012-08-22T15:16:05Z</dcterms:created>
  <dcterms:modified xsi:type="dcterms:W3CDTF">2012-08-22T20:34:34Z</dcterms:modified>
</cp:coreProperties>
</file>