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61" r:id="rId5"/>
    <p:sldId id="258" r:id="rId6"/>
    <p:sldId id="257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1650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30050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77227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897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3521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22791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72122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20133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8906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831306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909160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pt-B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B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B067FF-7791-45E5-BBC3-60E2BE78BA17}" type="datetimeFigureOut">
              <a:rPr lang="pt-BR" smtClean="0"/>
              <a:t>24/08/2012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FC78A-C490-40C1-BCDF-1D0F22A2CD2A}" type="slidenum">
              <a:rPr lang="pt-BR" smtClean="0"/>
              <a:t>‹#›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658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467874" y="2492896"/>
            <a:ext cx="4248279" cy="769441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r>
              <a:rPr lang="pt-BR" sz="4400" b="1" spc="150" dirty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Como </a:t>
            </a:r>
            <a:r>
              <a:rPr lang="pt-BR" sz="44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funciona</a:t>
            </a:r>
            <a:r>
              <a:rPr lang="pt-BR" sz="44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?</a:t>
            </a:r>
          </a:p>
        </p:txBody>
      </p:sp>
      <p:sp>
        <p:nvSpPr>
          <p:cNvPr id="5" name="Rectangle 4"/>
          <p:cNvSpPr/>
          <p:nvPr/>
        </p:nvSpPr>
        <p:spPr>
          <a:xfrm>
            <a:off x="3535439" y="6381328"/>
            <a:ext cx="21066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Funções</a:t>
            </a:r>
            <a:r>
              <a:rPr lang="en-US" sz="1600" b="1" dirty="0" smtClean="0">
                <a:solidFill>
                  <a:schemeClr val="bg1"/>
                </a:solidFill>
              </a:rPr>
              <a:t> da </a:t>
            </a:r>
            <a:r>
              <a:rPr lang="en-US" sz="1600" b="1" dirty="0" err="1" smtClean="0">
                <a:solidFill>
                  <a:schemeClr val="bg1"/>
                </a:solidFill>
              </a:rPr>
              <a:t>Linguagem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9787" y="3717032"/>
            <a:ext cx="7617406" cy="1077218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pPr algn="ctr"/>
            <a:r>
              <a:rPr lang="pt-BR" sz="32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Vamos explicar com exemplos “práticos</a:t>
            </a:r>
          </a:p>
          <a:p>
            <a:pPr algn="ctr"/>
            <a:r>
              <a:rPr lang="pt-BR" sz="32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do cotidiano diário do dia a dia”.</a:t>
            </a:r>
            <a:endParaRPr lang="pt-BR" sz="3200" b="1" spc="150" dirty="0" smtClean="0">
              <a:ln w="11430"/>
              <a:solidFill>
                <a:srgbClr val="F8F8F8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539552" y="938186"/>
            <a:ext cx="7810397" cy="83099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 smtClean="0"/>
              <a:t>Funções</a:t>
            </a:r>
            <a:r>
              <a:rPr lang="en-US" sz="4800" b="1" dirty="0" smtClean="0"/>
              <a:t> da </a:t>
            </a:r>
            <a:r>
              <a:rPr lang="en-US" sz="4800" b="1" dirty="0" err="1" smtClean="0"/>
              <a:t>Linguagem</a:t>
            </a:r>
            <a:endParaRPr lang="pt-BR" sz="4800" b="1" dirty="0"/>
          </a:p>
        </p:txBody>
      </p:sp>
    </p:spTree>
    <p:extLst>
      <p:ext uri="{BB962C8B-B14F-4D97-AF65-F5344CB8AC3E}">
        <p14:creationId xmlns:p14="http://schemas.microsoft.com/office/powerpoint/2010/main" val="363733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35439" y="6381328"/>
            <a:ext cx="21066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Funções</a:t>
            </a:r>
            <a:r>
              <a:rPr lang="en-US" sz="1600" b="1" dirty="0" smtClean="0">
                <a:solidFill>
                  <a:schemeClr val="bg1"/>
                </a:solidFill>
              </a:rPr>
              <a:t> da </a:t>
            </a:r>
            <a:r>
              <a:rPr lang="en-US" sz="1600" b="1" dirty="0" err="1" smtClean="0">
                <a:solidFill>
                  <a:schemeClr val="bg1"/>
                </a:solidFill>
              </a:rPr>
              <a:t>Linguagem</a:t>
            </a:r>
            <a:endParaRPr lang="pt-BR" sz="16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567" y="139720"/>
            <a:ext cx="4472673" cy="60255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46947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35439" y="6381328"/>
            <a:ext cx="21066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Funções</a:t>
            </a:r>
            <a:r>
              <a:rPr lang="en-US" sz="1600" b="1" dirty="0" smtClean="0">
                <a:solidFill>
                  <a:schemeClr val="bg1"/>
                </a:solidFill>
              </a:rPr>
              <a:t> da </a:t>
            </a:r>
            <a:r>
              <a:rPr lang="en-US" sz="1600" b="1" dirty="0" err="1" smtClean="0">
                <a:solidFill>
                  <a:schemeClr val="bg1"/>
                </a:solidFill>
              </a:rPr>
              <a:t>Linguagem</a:t>
            </a:r>
            <a:endParaRPr lang="pt-BR" sz="16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9817"/>
          <a:stretch/>
        </p:blipFill>
        <p:spPr bwMode="auto">
          <a:xfrm>
            <a:off x="118010" y="3861048"/>
            <a:ext cx="8715973" cy="1195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650035" y="938186"/>
            <a:ext cx="7810397" cy="2062103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C000"/>
                </a:solidFill>
              </a:rPr>
              <a:t>Função poética</a:t>
            </a:r>
          </a:p>
          <a:p>
            <a:endParaRPr lang="pt-BR" sz="1600" b="1" dirty="0" smtClean="0">
              <a:solidFill>
                <a:srgbClr val="FFC000"/>
              </a:solidFill>
            </a:endParaRPr>
          </a:p>
          <a:p>
            <a:r>
              <a:rPr lang="pt-BR" sz="1600" dirty="0" smtClean="0"/>
              <a:t>	É aquela centralizada na mensagem, </a:t>
            </a:r>
            <a:r>
              <a:rPr lang="pt-BR" sz="1600" b="1" dirty="0" smtClean="0"/>
              <a:t>revelando recursos imaginativos criados pelo emissor</a:t>
            </a:r>
            <a:r>
              <a:rPr lang="pt-BR" sz="1600" dirty="0" smtClean="0"/>
              <a:t>. Afetiva, sugestiva, conotativa, ela é </a:t>
            </a:r>
            <a:r>
              <a:rPr lang="pt-BR" sz="1600" b="1" dirty="0" smtClean="0"/>
              <a:t>metafórica</a:t>
            </a:r>
            <a:r>
              <a:rPr lang="pt-BR" sz="1600" dirty="0" smtClean="0"/>
              <a:t>. Valorizam-se as palavras, suas combinações. É a linguagem figurada apresentada em obras literárias, letras de música, em algumas propagandas</a:t>
            </a:r>
            <a:r>
              <a:rPr lang="pt-BR" sz="1600" b="1" dirty="0" smtClean="0"/>
              <a:t>. </a:t>
            </a:r>
            <a:r>
              <a:rPr lang="pt-BR" sz="1600" dirty="0" smtClean="0"/>
              <a:t>Subjetividade,Figuras de linguagem, Brincadeiras com o código, Poesia, Letras de música</a:t>
            </a:r>
          </a:p>
          <a:p>
            <a:pPr algn="ctr"/>
            <a:endParaRPr lang="pt-BR" sz="1600" dirty="0"/>
          </a:p>
        </p:txBody>
      </p:sp>
      <p:sp>
        <p:nvSpPr>
          <p:cNvPr id="7" name="Rectangle 6"/>
          <p:cNvSpPr/>
          <p:nvPr/>
        </p:nvSpPr>
        <p:spPr>
          <a:xfrm>
            <a:off x="118010" y="3460938"/>
            <a:ext cx="1234056" cy="400110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r>
              <a:rPr lang="pt-BR" sz="20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exemplo</a:t>
            </a:r>
          </a:p>
        </p:txBody>
      </p:sp>
    </p:spTree>
    <p:extLst>
      <p:ext uri="{BB962C8B-B14F-4D97-AF65-F5344CB8AC3E}">
        <p14:creationId xmlns:p14="http://schemas.microsoft.com/office/powerpoint/2010/main" val="8113729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35439" y="6381328"/>
            <a:ext cx="21066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Funções</a:t>
            </a:r>
            <a:r>
              <a:rPr lang="en-US" sz="1600" b="1" dirty="0" smtClean="0">
                <a:solidFill>
                  <a:schemeClr val="bg1"/>
                </a:solidFill>
              </a:rPr>
              <a:t> da </a:t>
            </a:r>
            <a:r>
              <a:rPr lang="en-US" sz="1600" b="1" dirty="0" err="1" smtClean="0">
                <a:solidFill>
                  <a:schemeClr val="bg1"/>
                </a:solidFill>
              </a:rPr>
              <a:t>Linguagem</a:t>
            </a:r>
            <a:endParaRPr lang="pt-BR" sz="1600" b="1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240" b="6916"/>
          <a:stretch/>
        </p:blipFill>
        <p:spPr bwMode="auto">
          <a:xfrm>
            <a:off x="248515" y="5085184"/>
            <a:ext cx="8715973" cy="10384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683568" y="100950"/>
            <a:ext cx="7810397" cy="1815882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C000"/>
                </a:solidFill>
              </a:rPr>
              <a:t>Função referencial (denotativa)</a:t>
            </a:r>
          </a:p>
          <a:p>
            <a:pPr>
              <a:buNone/>
            </a:pPr>
            <a:endParaRPr lang="pt-BR" sz="1600" b="1" dirty="0" smtClean="0">
              <a:solidFill>
                <a:srgbClr val="FFC000"/>
              </a:solidFill>
            </a:endParaRPr>
          </a:p>
          <a:p>
            <a:r>
              <a:rPr lang="pt-BR" sz="1600" dirty="0" smtClean="0"/>
              <a:t>	É aquela </a:t>
            </a:r>
            <a:r>
              <a:rPr lang="pt-BR" sz="1600" b="1" dirty="0" smtClean="0"/>
              <a:t>centralizada no referente</a:t>
            </a:r>
            <a:r>
              <a:rPr lang="pt-BR" sz="1600" dirty="0" smtClean="0"/>
              <a:t>, </a:t>
            </a:r>
            <a:r>
              <a:rPr lang="pt-BR" sz="1600" b="1" dirty="0" smtClean="0"/>
              <a:t>pois o emissor oferece informações da realidade</a:t>
            </a:r>
            <a:r>
              <a:rPr lang="pt-BR" sz="1600" dirty="0" smtClean="0"/>
              <a:t>. </a:t>
            </a:r>
            <a:r>
              <a:rPr lang="pt-BR" sz="1600" b="1" dirty="0" smtClean="0"/>
              <a:t>Objetiva, direta</a:t>
            </a:r>
            <a:r>
              <a:rPr lang="pt-BR" sz="1600" dirty="0" smtClean="0"/>
              <a:t>, denotativa, prevalecendo a terceira pessoa do singular. Linguagem usada na ciência, na arte realista, no jornal,  no “campo” do referente e das notícias de jornal e livros científicos.</a:t>
            </a:r>
          </a:p>
          <a:p>
            <a:pPr algn="ctr"/>
            <a:endParaRPr lang="pt-BR" sz="160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6315"/>
          <a:stretch/>
        </p:blipFill>
        <p:spPr bwMode="auto">
          <a:xfrm>
            <a:off x="2255023" y="2060848"/>
            <a:ext cx="4066066" cy="29407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1020967" y="2062178"/>
            <a:ext cx="1234056" cy="400110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r>
              <a:rPr lang="pt-BR" sz="20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exemplo</a:t>
            </a:r>
          </a:p>
        </p:txBody>
      </p:sp>
      <p:sp>
        <p:nvSpPr>
          <p:cNvPr id="9" name="Rectangle 8"/>
          <p:cNvSpPr/>
          <p:nvPr/>
        </p:nvSpPr>
        <p:spPr>
          <a:xfrm>
            <a:off x="248515" y="4613728"/>
            <a:ext cx="1234056" cy="400110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r>
              <a:rPr lang="pt-BR" sz="20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exemplo</a:t>
            </a:r>
          </a:p>
        </p:txBody>
      </p:sp>
    </p:spTree>
    <p:extLst>
      <p:ext uri="{BB962C8B-B14F-4D97-AF65-F5344CB8AC3E}">
        <p14:creationId xmlns:p14="http://schemas.microsoft.com/office/powerpoint/2010/main" val="418461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35439" y="6381328"/>
            <a:ext cx="21066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Funções</a:t>
            </a:r>
            <a:r>
              <a:rPr lang="en-US" sz="1600" b="1" dirty="0" smtClean="0">
                <a:solidFill>
                  <a:schemeClr val="bg1"/>
                </a:solidFill>
              </a:rPr>
              <a:t> da </a:t>
            </a:r>
            <a:r>
              <a:rPr lang="en-US" sz="1600" b="1" dirty="0" err="1" smtClean="0">
                <a:solidFill>
                  <a:schemeClr val="bg1"/>
                </a:solidFill>
              </a:rPr>
              <a:t>Linguagem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83568" y="938186"/>
            <a:ext cx="7810397" cy="206210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C000"/>
                </a:solidFill>
              </a:rPr>
              <a:t>Função conativa</a:t>
            </a:r>
            <a:r>
              <a:rPr lang="pt-BR" sz="1600" b="1" dirty="0">
                <a:solidFill>
                  <a:srgbClr val="FFC000"/>
                </a:solidFill>
              </a:rPr>
              <a:t> </a:t>
            </a:r>
            <a:r>
              <a:rPr lang="pt-BR" sz="1600" b="1" dirty="0" smtClean="0">
                <a:solidFill>
                  <a:srgbClr val="FFC000"/>
                </a:solidFill>
              </a:rPr>
              <a:t>(apelativa)</a:t>
            </a:r>
            <a:endParaRPr lang="pt-BR" sz="1600" b="1" dirty="0" smtClean="0">
              <a:solidFill>
                <a:srgbClr val="FFC000"/>
              </a:solidFill>
            </a:endParaRPr>
          </a:p>
          <a:p>
            <a:endParaRPr lang="pt-BR" sz="1600" b="1" dirty="0" smtClean="0">
              <a:solidFill>
                <a:srgbClr val="FFC000"/>
              </a:solidFill>
            </a:endParaRPr>
          </a:p>
          <a:p>
            <a:r>
              <a:rPr lang="pt-BR" sz="1600" dirty="0" smtClean="0"/>
              <a:t>	É aquela que centraliza-se no receptor; o emissor </a:t>
            </a:r>
            <a:r>
              <a:rPr lang="pt-BR" sz="1600" b="1" dirty="0" smtClean="0"/>
              <a:t>procura influenciar o comportamento do receptor</a:t>
            </a:r>
            <a:r>
              <a:rPr lang="pt-BR" sz="1600" dirty="0" smtClean="0"/>
              <a:t>. Como o emissor se dirige ao receptor, é comum o uso de tu e você, ou o nome da pessoa, além de vocativos e </a:t>
            </a:r>
            <a:r>
              <a:rPr lang="pt-BR" sz="1600" b="1" dirty="0" smtClean="0"/>
              <a:t>imperativos</a:t>
            </a:r>
            <a:r>
              <a:rPr lang="pt-BR" sz="1600" dirty="0" smtClean="0"/>
              <a:t>. Usada nos discursos, sermões e propagandas que se dirigem diretamente ao consumidor. Segunda pessoa do singular, Imperativo; Figuras de linguagem, Discursos políticos, Sermões, </a:t>
            </a:r>
            <a:r>
              <a:rPr lang="pt-BR" sz="1600" b="1" dirty="0" smtClean="0"/>
              <a:t>Promoção em pontos de venda - Propaganda.</a:t>
            </a:r>
            <a:endParaRPr lang="pt-BR" sz="1600" b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2862"/>
          <a:stretch/>
        </p:blipFill>
        <p:spPr bwMode="auto">
          <a:xfrm>
            <a:off x="230785" y="4102945"/>
            <a:ext cx="8715973" cy="838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Rectangle 4"/>
          <p:cNvSpPr/>
          <p:nvPr/>
        </p:nvSpPr>
        <p:spPr>
          <a:xfrm>
            <a:off x="256951" y="3702835"/>
            <a:ext cx="1234056" cy="400110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r>
              <a:rPr lang="pt-BR" sz="20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exemplo</a:t>
            </a:r>
          </a:p>
        </p:txBody>
      </p:sp>
    </p:spTree>
    <p:extLst>
      <p:ext uri="{BB962C8B-B14F-4D97-AF65-F5344CB8AC3E}">
        <p14:creationId xmlns:p14="http://schemas.microsoft.com/office/powerpoint/2010/main" val="200744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35439" y="6381328"/>
            <a:ext cx="21066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Funções</a:t>
            </a:r>
            <a:r>
              <a:rPr lang="en-US" sz="1600" b="1" dirty="0" smtClean="0">
                <a:solidFill>
                  <a:schemeClr val="bg1"/>
                </a:solidFill>
              </a:rPr>
              <a:t> da </a:t>
            </a:r>
            <a:r>
              <a:rPr lang="en-US" sz="1600" b="1" dirty="0" err="1" smtClean="0">
                <a:solidFill>
                  <a:schemeClr val="bg1"/>
                </a:solidFill>
              </a:rPr>
              <a:t>Linguagem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3568" y="938186"/>
            <a:ext cx="7810397" cy="156966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C000"/>
                </a:solidFill>
              </a:rPr>
              <a:t>Função metalinguística</a:t>
            </a:r>
          </a:p>
          <a:p>
            <a:endParaRPr lang="pt-BR" sz="1600" b="1" dirty="0" smtClean="0">
              <a:solidFill>
                <a:srgbClr val="FFC000"/>
              </a:solidFill>
            </a:endParaRPr>
          </a:p>
          <a:p>
            <a:r>
              <a:rPr lang="pt-BR" sz="1600" dirty="0" smtClean="0"/>
              <a:t>	É aquela centralizada no código, usando a linguagem para falar dela mesma. A poesia que fala da poesia, da sua função e do poeta, um texto que comenta outro texto. Principalmente os dicionários são repositórios de metalinguagem. Referência ao próprio código, Poesia sobre poesia, Propaganda sobre propaganda, Dicionário.</a:t>
            </a:r>
          </a:p>
        </p:txBody>
      </p:sp>
      <p:sp>
        <p:nvSpPr>
          <p:cNvPr id="6" name="Rectangle 5"/>
          <p:cNvSpPr/>
          <p:nvPr/>
        </p:nvSpPr>
        <p:spPr>
          <a:xfrm>
            <a:off x="683568" y="3329697"/>
            <a:ext cx="7810397" cy="1323439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pt-BR" sz="1600" dirty="0" smtClean="0"/>
              <a:t>“Lutar com palavras é a luta mais vã. Entretanto lutamos mal rompe a manhã. São muitas, eu pouco. Algumas, tão fortes como o javali. Não me julgo louco. Se o fosse, teria poder de encantá-las. Mas lúcido e frio, apareço e tento apanhar algumas para meu sustento num dia de vida. Deixam-se enlaçar, tontas à carícia e súbito fogem e não há ameaça e nem há sevícia que as traga de novo ao centro da praça.” </a:t>
            </a:r>
            <a:r>
              <a:rPr lang="pt-BR" sz="1600" i="1" dirty="0" smtClean="0"/>
              <a:t>Carlos Drummond de Andrade</a:t>
            </a:r>
            <a:endParaRPr lang="pt-BR" sz="1600" dirty="0"/>
          </a:p>
        </p:txBody>
      </p:sp>
      <p:sp>
        <p:nvSpPr>
          <p:cNvPr id="7" name="Rectangle 6"/>
          <p:cNvSpPr/>
          <p:nvPr/>
        </p:nvSpPr>
        <p:spPr>
          <a:xfrm>
            <a:off x="713451" y="2929587"/>
            <a:ext cx="1234056" cy="400110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r>
              <a:rPr lang="pt-BR" sz="20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exemplo</a:t>
            </a:r>
          </a:p>
        </p:txBody>
      </p:sp>
      <p:sp>
        <p:nvSpPr>
          <p:cNvPr id="9" name="Rectangle 8"/>
          <p:cNvSpPr/>
          <p:nvPr/>
        </p:nvSpPr>
        <p:spPr>
          <a:xfrm>
            <a:off x="695467" y="5373216"/>
            <a:ext cx="7810397" cy="5847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pt-BR" sz="1600" dirty="0" smtClean="0"/>
              <a:t>Nesse poema, </a:t>
            </a:r>
            <a:r>
              <a:rPr lang="pt-BR" sz="1600" b="1" dirty="0" smtClean="0"/>
              <a:t>Drummond escreve um poema sobre como escrever poemas... </a:t>
            </a:r>
            <a:r>
              <a:rPr lang="pt-BR" sz="1600" dirty="0" smtClean="0"/>
              <a:t>Ou seja, a criação literária fala sobre si mesma.</a:t>
            </a:r>
            <a:endParaRPr lang="pt-BR" sz="1600" dirty="0"/>
          </a:p>
        </p:txBody>
      </p:sp>
      <p:sp>
        <p:nvSpPr>
          <p:cNvPr id="11" name="Rectangle 10"/>
          <p:cNvSpPr/>
          <p:nvPr/>
        </p:nvSpPr>
        <p:spPr>
          <a:xfrm>
            <a:off x="724789" y="4973106"/>
            <a:ext cx="1487330" cy="400110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r>
              <a:rPr lang="pt-BR" sz="20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explicação</a:t>
            </a:r>
          </a:p>
        </p:txBody>
      </p:sp>
    </p:spTree>
    <p:extLst>
      <p:ext uri="{BB962C8B-B14F-4D97-AF65-F5344CB8AC3E}">
        <p14:creationId xmlns:p14="http://schemas.microsoft.com/office/powerpoint/2010/main" val="385987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35439" y="6381328"/>
            <a:ext cx="21066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Funções</a:t>
            </a:r>
            <a:r>
              <a:rPr lang="en-US" sz="1600" b="1" dirty="0" smtClean="0">
                <a:solidFill>
                  <a:schemeClr val="bg1"/>
                </a:solidFill>
              </a:rPr>
              <a:t> da </a:t>
            </a:r>
            <a:r>
              <a:rPr lang="en-US" sz="1600" b="1" dirty="0" err="1" smtClean="0">
                <a:solidFill>
                  <a:schemeClr val="bg1"/>
                </a:solidFill>
              </a:rPr>
              <a:t>Linguagem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3568" y="938186"/>
            <a:ext cx="7810397" cy="1569660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pt-BR" sz="1600" b="1" dirty="0" smtClean="0">
                <a:solidFill>
                  <a:srgbClr val="FFC000"/>
                </a:solidFill>
              </a:rPr>
              <a:t>Função emotiva (expressiva) </a:t>
            </a:r>
          </a:p>
          <a:p>
            <a:endParaRPr lang="pt-BR" sz="1600" b="1" dirty="0" smtClean="0">
              <a:solidFill>
                <a:srgbClr val="FFC000"/>
              </a:solidFill>
            </a:endParaRPr>
          </a:p>
          <a:p>
            <a:r>
              <a:rPr lang="pt-BR" sz="1600" dirty="0" smtClean="0"/>
              <a:t>	É aquela centralizada no emissor, revelando sua opinião, sua emoção. Nela prevalece a primeira pessoa do singular, interjeições e exclamações. É a linguagem das biografias, memórias, poesias líricas e cartas de amor. Primeira pessoa do singular (eu), Emoções, Interjeições; Exclamações; Blog; Autobiografia; Cartas de amor</a:t>
            </a:r>
            <a:endParaRPr lang="pt-BR" sz="1600" dirty="0"/>
          </a:p>
        </p:txBody>
      </p:sp>
      <p:sp>
        <p:nvSpPr>
          <p:cNvPr id="8" name="Rectangle 7"/>
          <p:cNvSpPr/>
          <p:nvPr/>
        </p:nvSpPr>
        <p:spPr>
          <a:xfrm>
            <a:off x="683573" y="3798332"/>
            <a:ext cx="7810397" cy="58477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pt-BR" sz="1600" b="1" dirty="0" smtClean="0"/>
              <a:t>“ É bonito ser amigo, mas confesso é tão difícil aprender!” </a:t>
            </a:r>
            <a:r>
              <a:rPr lang="pt-BR" sz="1600" dirty="0" smtClean="0"/>
              <a:t/>
            </a:r>
            <a:br>
              <a:rPr lang="pt-BR" sz="1600" dirty="0" smtClean="0"/>
            </a:br>
            <a:r>
              <a:rPr lang="pt-BR" sz="1600" dirty="0" smtClean="0"/>
              <a:t>Poema do amigo aprendiz, de </a:t>
            </a:r>
            <a:r>
              <a:rPr lang="pt-BR" sz="1600" i="1" dirty="0" smtClean="0"/>
              <a:t>Fernando Pessoa</a:t>
            </a:r>
            <a:endParaRPr lang="pt-BR" sz="1600" i="1" dirty="0"/>
          </a:p>
        </p:txBody>
      </p:sp>
      <p:sp>
        <p:nvSpPr>
          <p:cNvPr id="9" name="Rectangle 8"/>
          <p:cNvSpPr/>
          <p:nvPr/>
        </p:nvSpPr>
        <p:spPr>
          <a:xfrm>
            <a:off x="671194" y="3388930"/>
            <a:ext cx="1234056" cy="400110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r>
              <a:rPr lang="pt-BR" sz="20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exemplo</a:t>
            </a:r>
          </a:p>
        </p:txBody>
      </p:sp>
      <p:sp>
        <p:nvSpPr>
          <p:cNvPr id="10" name="Rectangle 9"/>
          <p:cNvSpPr/>
          <p:nvPr/>
        </p:nvSpPr>
        <p:spPr>
          <a:xfrm>
            <a:off x="683573" y="5137592"/>
            <a:ext cx="7810397" cy="338554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pt-BR" sz="1600" b="1" dirty="0" smtClean="0"/>
              <a:t>Expressa</a:t>
            </a:r>
            <a:r>
              <a:rPr lang="pt-BR" sz="1600" dirty="0" smtClean="0"/>
              <a:t> o </a:t>
            </a:r>
            <a:r>
              <a:rPr lang="pt-BR" sz="1600" dirty="0"/>
              <a:t>estado de alma do </a:t>
            </a:r>
            <a:r>
              <a:rPr lang="pt-BR" sz="1600" dirty="0" smtClean="0"/>
              <a:t>locutor, sua </a:t>
            </a:r>
            <a:r>
              <a:rPr lang="pt-BR" sz="1600" b="1" dirty="0" smtClean="0"/>
              <a:t>Emoção</a:t>
            </a:r>
            <a:r>
              <a:rPr lang="pt-BR" sz="1600" dirty="0" smtClean="0"/>
              <a:t>.</a:t>
            </a:r>
            <a:endParaRPr lang="pt-BR" sz="1600" i="1" dirty="0"/>
          </a:p>
        </p:txBody>
      </p:sp>
      <p:sp>
        <p:nvSpPr>
          <p:cNvPr id="11" name="Rectangle 10"/>
          <p:cNvSpPr/>
          <p:nvPr/>
        </p:nvSpPr>
        <p:spPr>
          <a:xfrm>
            <a:off x="738247" y="4737482"/>
            <a:ext cx="1487330" cy="400110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r>
              <a:rPr lang="pt-BR" sz="20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explicação</a:t>
            </a:r>
          </a:p>
        </p:txBody>
      </p:sp>
    </p:spTree>
    <p:extLst>
      <p:ext uri="{BB962C8B-B14F-4D97-AF65-F5344CB8AC3E}">
        <p14:creationId xmlns:p14="http://schemas.microsoft.com/office/powerpoint/2010/main" val="395340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35439" y="6381328"/>
            <a:ext cx="21066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Funções</a:t>
            </a:r>
            <a:r>
              <a:rPr lang="en-US" sz="1600" b="1" dirty="0" smtClean="0">
                <a:solidFill>
                  <a:schemeClr val="bg1"/>
                </a:solidFill>
              </a:rPr>
              <a:t> da </a:t>
            </a:r>
            <a:r>
              <a:rPr lang="en-US" sz="1600" b="1" dirty="0" err="1" smtClean="0">
                <a:solidFill>
                  <a:schemeClr val="bg1"/>
                </a:solidFill>
              </a:rPr>
              <a:t>Linguagem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83567" y="276466"/>
            <a:ext cx="7810397" cy="1246495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pt-BR" sz="1500" b="1" dirty="0" smtClean="0">
                <a:solidFill>
                  <a:srgbClr val="FFC000"/>
                </a:solidFill>
              </a:rPr>
              <a:t>Função Fática</a:t>
            </a:r>
          </a:p>
          <a:p>
            <a:endParaRPr lang="pt-BR" sz="1500" b="1" dirty="0" smtClean="0">
              <a:solidFill>
                <a:srgbClr val="FFC000"/>
              </a:solidFill>
            </a:endParaRPr>
          </a:p>
          <a:p>
            <a:r>
              <a:rPr lang="pt-BR" sz="1500" dirty="0" smtClean="0"/>
              <a:t>	É aquela</a:t>
            </a:r>
            <a:r>
              <a:rPr lang="pt-BR" sz="1500" b="1" dirty="0" smtClean="0"/>
              <a:t> </a:t>
            </a:r>
            <a:r>
              <a:rPr lang="pt-BR" sz="1500" dirty="0" smtClean="0"/>
              <a:t>centralizada no canal, tendo como objetivo prolongar ou não o contato com o receptor, ou testar a eficiência do canal. Linguagem das falas telefônicas, saudações e similares. Interjeições, Lugar comum, Saudações, Comentários sobre o clima.</a:t>
            </a:r>
            <a:endParaRPr lang="pt-BR" sz="1500" dirty="0" smtClean="0"/>
          </a:p>
        </p:txBody>
      </p:sp>
      <p:sp>
        <p:nvSpPr>
          <p:cNvPr id="5" name="Rectangle 4"/>
          <p:cNvSpPr/>
          <p:nvPr/>
        </p:nvSpPr>
        <p:spPr>
          <a:xfrm>
            <a:off x="683573" y="2060848"/>
            <a:ext cx="7810397" cy="2462213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pt-BR" sz="1400" dirty="0" smtClean="0"/>
              <a:t>“Enfim o que acontecer, acontecera. e por quanto nada aconteceria, os dois não sabiam inventar acontecimentos. sentavam- se no que é de graça: banco de praça pública. e de acomodados, nada os destinguiria do resto do nada. para a grande glória de deus. ele fala:</a:t>
            </a:r>
          </a:p>
          <a:p>
            <a:r>
              <a:rPr lang="pt-BR" sz="1400" dirty="0" smtClean="0"/>
              <a:t>ele:- pois é!</a:t>
            </a:r>
            <a:br>
              <a:rPr lang="pt-BR" sz="1400" dirty="0" smtClean="0"/>
            </a:br>
            <a:r>
              <a:rPr lang="pt-BR" sz="1400" dirty="0" smtClean="0"/>
              <a:t>ela:- pois é o que?</a:t>
            </a:r>
            <a:br>
              <a:rPr lang="pt-BR" sz="1400" dirty="0" smtClean="0"/>
            </a:br>
            <a:r>
              <a:rPr lang="pt-BR" sz="1400" dirty="0" smtClean="0"/>
              <a:t>ele:- eu só disse pois é!</a:t>
            </a:r>
            <a:br>
              <a:rPr lang="pt-BR" sz="1400" dirty="0" smtClean="0"/>
            </a:br>
            <a:r>
              <a:rPr lang="pt-BR" sz="1400" dirty="0" smtClean="0"/>
              <a:t>ela:- mas pois é o que?</a:t>
            </a:r>
            <a:br>
              <a:rPr lang="pt-BR" sz="1400" dirty="0" smtClean="0"/>
            </a:br>
            <a:r>
              <a:rPr lang="pt-BR" sz="1400" dirty="0" smtClean="0"/>
              <a:t>ele:- melhor mudar- mos de assunto por que você não me entende.</a:t>
            </a:r>
            <a:br>
              <a:rPr lang="pt-BR" sz="1400" dirty="0" smtClean="0"/>
            </a:br>
            <a:r>
              <a:rPr lang="pt-BR" sz="1400" dirty="0" smtClean="0"/>
              <a:t>ela:- entende o que?</a:t>
            </a:r>
            <a:br>
              <a:rPr lang="pt-BR" sz="1400" dirty="0" smtClean="0"/>
            </a:br>
            <a:r>
              <a:rPr lang="pt-BR" sz="1400" dirty="0" smtClean="0"/>
              <a:t>ele:- santa virgem macabéa, vamos mudar de assunto e já!”</a:t>
            </a:r>
          </a:p>
          <a:p>
            <a:r>
              <a:rPr lang="pt-BR" sz="1400" dirty="0"/>
              <a:t>A</a:t>
            </a:r>
            <a:r>
              <a:rPr lang="pt-BR" sz="1400" dirty="0" smtClean="0"/>
              <a:t> </a:t>
            </a:r>
            <a:r>
              <a:rPr lang="pt-BR" sz="1400" dirty="0"/>
              <a:t>hora da </a:t>
            </a:r>
            <a:r>
              <a:rPr lang="pt-BR" sz="1400" dirty="0" smtClean="0"/>
              <a:t>estrela, </a:t>
            </a:r>
            <a:r>
              <a:rPr lang="pt-BR" sz="1400" dirty="0"/>
              <a:t>de </a:t>
            </a:r>
            <a:r>
              <a:rPr lang="pt-BR" sz="1400" i="1" dirty="0"/>
              <a:t>Clarisse Lispector</a:t>
            </a:r>
            <a:endParaRPr lang="pt-BR" sz="1400" i="1" dirty="0"/>
          </a:p>
        </p:txBody>
      </p:sp>
      <p:sp>
        <p:nvSpPr>
          <p:cNvPr id="7" name="Rectangle 6"/>
          <p:cNvSpPr/>
          <p:nvPr/>
        </p:nvSpPr>
        <p:spPr>
          <a:xfrm>
            <a:off x="662674" y="5057889"/>
            <a:ext cx="7810397" cy="95410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pt-BR" sz="1400" dirty="0" smtClean="0"/>
              <a:t>	Macabéa, protagosnista do poema, </a:t>
            </a:r>
            <a:r>
              <a:rPr lang="pt-BR" sz="1400" b="1" dirty="0" smtClean="0"/>
              <a:t>é uma personagem</a:t>
            </a:r>
            <a:r>
              <a:rPr lang="pt-BR" sz="1400" dirty="0" smtClean="0"/>
              <a:t> cujo autor, </a:t>
            </a:r>
            <a:r>
              <a:rPr lang="pt-BR" sz="1400" b="1" dirty="0" smtClean="0"/>
              <a:t>vive em silêncio cultural e não sabe- se expressar</a:t>
            </a:r>
            <a:r>
              <a:rPr lang="pt-BR" sz="1400" dirty="0" smtClean="0"/>
              <a:t>. </a:t>
            </a:r>
            <a:r>
              <a:rPr lang="pt-BR" sz="1400" b="1" dirty="0" smtClean="0"/>
              <a:t>Olimpico, seu namorado tenta estabelecer conversação  e apela para a função fática</a:t>
            </a:r>
            <a:r>
              <a:rPr lang="pt-BR" sz="1400" dirty="0" smtClean="0"/>
              <a:t>; mas o curioso é que macabéa procura um significado específico na expressão “ pois é”, e não percebendo seu caráter fático.</a:t>
            </a:r>
            <a:endParaRPr lang="pt-BR" sz="1400" dirty="0"/>
          </a:p>
        </p:txBody>
      </p:sp>
      <p:sp>
        <p:nvSpPr>
          <p:cNvPr id="8" name="Rectangle 7"/>
          <p:cNvSpPr/>
          <p:nvPr/>
        </p:nvSpPr>
        <p:spPr>
          <a:xfrm>
            <a:off x="688840" y="1658236"/>
            <a:ext cx="1234056" cy="400110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r>
              <a:rPr lang="pt-BR" sz="20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exemplo</a:t>
            </a:r>
          </a:p>
        </p:txBody>
      </p:sp>
      <p:sp>
        <p:nvSpPr>
          <p:cNvPr id="9" name="Rectangle 8"/>
          <p:cNvSpPr/>
          <p:nvPr/>
        </p:nvSpPr>
        <p:spPr>
          <a:xfrm>
            <a:off x="694661" y="4653136"/>
            <a:ext cx="1487330" cy="400110"/>
          </a:xfrm>
          <a:prstGeom prst="rect">
            <a:avLst/>
          </a:prstGeom>
          <a:solidFill>
            <a:srgbClr val="3B5998"/>
          </a:solidFill>
          <a:ln>
            <a:solidFill>
              <a:srgbClr val="3B5998"/>
            </a:solidFill>
          </a:ln>
        </p:spPr>
        <p:txBody>
          <a:bodyPr wrap="none">
            <a:spAutoFit/>
          </a:bodyPr>
          <a:lstStyle/>
          <a:p>
            <a:r>
              <a:rPr lang="pt-BR" sz="2000" b="1" spc="150" dirty="0" smtClean="0">
                <a:ln w="11430"/>
                <a:solidFill>
                  <a:srgbClr val="F8F8F8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explicação</a:t>
            </a:r>
          </a:p>
        </p:txBody>
      </p:sp>
    </p:spTree>
    <p:extLst>
      <p:ext uri="{BB962C8B-B14F-4D97-AF65-F5344CB8AC3E}">
        <p14:creationId xmlns:p14="http://schemas.microsoft.com/office/powerpoint/2010/main" val="395340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69829" y="2132856"/>
            <a:ext cx="5868067" cy="160043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pt-BR" sz="1600" dirty="0" smtClean="0"/>
              <a:t>Fontes</a:t>
            </a:r>
          </a:p>
          <a:p>
            <a:endParaRPr lang="en-US" sz="1600" dirty="0" smtClean="0"/>
          </a:p>
          <a:p>
            <a:r>
              <a:rPr lang="en-US" sz="1600" dirty="0" smtClean="0"/>
              <a:t>http://www.google.com.br</a:t>
            </a:r>
          </a:p>
          <a:p>
            <a:r>
              <a:rPr lang="en-US" sz="1600" dirty="0" smtClean="0"/>
              <a:t>http://ucg.br</a:t>
            </a:r>
          </a:p>
          <a:p>
            <a:r>
              <a:rPr lang="pt-BR" sz="1600" dirty="0" smtClean="0"/>
              <a:t>http://www.visa.com.br/</a:t>
            </a:r>
          </a:p>
          <a:p>
            <a:r>
              <a:rPr lang="pt-BR" sz="1600" dirty="0" smtClean="0"/>
              <a:t>http://pt.wikipedia.org</a:t>
            </a:r>
          </a:p>
        </p:txBody>
      </p:sp>
      <p:sp>
        <p:nvSpPr>
          <p:cNvPr id="3" name="Rectangle 2"/>
          <p:cNvSpPr/>
          <p:nvPr/>
        </p:nvSpPr>
        <p:spPr>
          <a:xfrm>
            <a:off x="3535439" y="6381328"/>
            <a:ext cx="21066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Funções</a:t>
            </a:r>
            <a:r>
              <a:rPr lang="en-US" sz="1600" b="1" dirty="0" smtClean="0">
                <a:solidFill>
                  <a:schemeClr val="bg1"/>
                </a:solidFill>
              </a:rPr>
              <a:t> da </a:t>
            </a:r>
            <a:r>
              <a:rPr lang="en-US" sz="1600" b="1" dirty="0" err="1" smtClean="0">
                <a:solidFill>
                  <a:schemeClr val="bg1"/>
                </a:solidFill>
              </a:rPr>
              <a:t>Linguagem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669829" y="764704"/>
            <a:ext cx="5868067" cy="1077218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1600" dirty="0" err="1" smtClean="0"/>
              <a:t>Apresentadores</a:t>
            </a:r>
            <a:r>
              <a:rPr lang="en-US" sz="1600" dirty="0" smtClean="0"/>
              <a:t> semi-</a:t>
            </a:r>
            <a:r>
              <a:rPr lang="en-US" sz="1600" dirty="0" err="1" smtClean="0"/>
              <a:t>profissionais</a:t>
            </a:r>
            <a:endParaRPr lang="en-US" sz="1600" dirty="0" smtClean="0"/>
          </a:p>
          <a:p>
            <a:endParaRPr lang="pt-BR" sz="1600" dirty="0" smtClean="0"/>
          </a:p>
          <a:p>
            <a:pPr algn="ctr"/>
            <a:r>
              <a:rPr lang="pt-BR" sz="1600" b="1" dirty="0" smtClean="0"/>
              <a:t>Yonathan Stein</a:t>
            </a:r>
          </a:p>
          <a:p>
            <a:pPr algn="ctr"/>
            <a:r>
              <a:rPr lang="pt-BR" sz="1600" b="1" dirty="0"/>
              <a:t>Kleber Crivillatti</a:t>
            </a:r>
            <a:endParaRPr lang="pt-BR" sz="1600" dirty="0"/>
          </a:p>
        </p:txBody>
      </p:sp>
      <p:sp>
        <p:nvSpPr>
          <p:cNvPr id="5" name="Rectangle 4"/>
          <p:cNvSpPr/>
          <p:nvPr/>
        </p:nvSpPr>
        <p:spPr>
          <a:xfrm>
            <a:off x="324033" y="4509119"/>
            <a:ext cx="8591437" cy="83099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2400" b="1" dirty="0" smtClean="0"/>
              <a:t>E a </a:t>
            </a:r>
            <a:r>
              <a:rPr lang="en-US" sz="2400" b="1" dirty="0" err="1" smtClean="0"/>
              <a:t>fonte</a:t>
            </a:r>
            <a:r>
              <a:rPr lang="en-US" sz="2400" b="1" dirty="0" smtClean="0"/>
              <a:t> de </a:t>
            </a:r>
            <a:r>
              <a:rPr lang="en-US" sz="2400" b="1" dirty="0" err="1" smtClean="0"/>
              <a:t>todas</a:t>
            </a:r>
            <a:r>
              <a:rPr lang="en-US" sz="2400" b="1" dirty="0" smtClean="0"/>
              <a:t> as </a:t>
            </a:r>
            <a:r>
              <a:rPr lang="en-US" sz="2400" b="1" dirty="0" err="1" smtClean="0"/>
              <a:t>ideias</a:t>
            </a:r>
            <a:r>
              <a:rPr lang="en-US" sz="2400" b="1" dirty="0" smtClean="0"/>
              <a:t> e alma </a:t>
            </a:r>
            <a:r>
              <a:rPr lang="en-US" sz="2400" b="1" dirty="0" err="1" smtClean="0"/>
              <a:t>inspiradora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deste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projeto</a:t>
            </a:r>
            <a:r>
              <a:rPr lang="en-US" sz="2400" b="1" dirty="0" smtClean="0"/>
              <a:t>, </a:t>
            </a:r>
            <a:r>
              <a:rPr lang="en-US" sz="2400" b="1" dirty="0" err="1" smtClean="0"/>
              <a:t>poeticamente</a:t>
            </a:r>
            <a:r>
              <a:rPr lang="en-US" sz="2400" b="1" dirty="0" smtClean="0"/>
              <a:t> </a:t>
            </a:r>
            <a:r>
              <a:rPr lang="en-US" sz="2400" b="1" dirty="0" err="1" smtClean="0"/>
              <a:t>falando</a:t>
            </a:r>
            <a:r>
              <a:rPr lang="en-US" sz="2400" b="1" dirty="0" smtClean="0"/>
              <a:t>…</a:t>
            </a:r>
            <a:endParaRPr lang="pt-BR" sz="2400" b="1" dirty="0" smtClean="0"/>
          </a:p>
        </p:txBody>
      </p:sp>
    </p:spTree>
    <p:extLst>
      <p:ext uri="{BB962C8B-B14F-4D97-AF65-F5344CB8AC3E}">
        <p14:creationId xmlns:p14="http://schemas.microsoft.com/office/powerpoint/2010/main" val="395340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35439" y="6381328"/>
            <a:ext cx="210666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1600" b="1" dirty="0" err="1" smtClean="0">
                <a:solidFill>
                  <a:schemeClr val="bg1"/>
                </a:solidFill>
              </a:rPr>
              <a:t>Funções</a:t>
            </a:r>
            <a:r>
              <a:rPr lang="en-US" sz="1600" b="1" dirty="0" smtClean="0">
                <a:solidFill>
                  <a:schemeClr val="bg1"/>
                </a:solidFill>
              </a:rPr>
              <a:t> da </a:t>
            </a:r>
            <a:r>
              <a:rPr lang="en-US" sz="1600" b="1" dirty="0" err="1" smtClean="0">
                <a:solidFill>
                  <a:schemeClr val="bg1"/>
                </a:solidFill>
              </a:rPr>
              <a:t>Linguagem</a:t>
            </a:r>
            <a:endParaRPr lang="pt-BR" sz="1600" b="1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59380" y="836712"/>
            <a:ext cx="7810397" cy="830997"/>
          </a:xfrm>
          <a:prstGeom prst="rect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 smtClean="0"/>
              <a:t>Eliana</a:t>
            </a:r>
            <a:endParaRPr lang="pt-BR" sz="4800" b="1" dirty="0" smtClean="0"/>
          </a:p>
        </p:txBody>
      </p:sp>
      <p:pic>
        <p:nvPicPr>
          <p:cNvPr id="2052" name="Picture 4" descr="http://www.blogintellectus.com.br/historia/wp-content/uploads/2010/12/Eliana-Fofa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1422" y="2349644"/>
            <a:ext cx="3314700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4087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</TotalTime>
  <Words>316</Words>
  <Application>Microsoft Office PowerPoint</Application>
  <PresentationFormat>On-screen Show (4:3)</PresentationFormat>
  <Paragraphs>62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007</dc:creator>
  <cp:lastModifiedBy>007</cp:lastModifiedBy>
  <cp:revision>23</cp:revision>
  <dcterms:created xsi:type="dcterms:W3CDTF">2012-08-24T19:15:40Z</dcterms:created>
  <dcterms:modified xsi:type="dcterms:W3CDTF">2012-08-24T20:22:14Z</dcterms:modified>
</cp:coreProperties>
</file>