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2F0E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71" autoAdjust="0"/>
  </p:normalViewPr>
  <p:slideViewPr>
    <p:cSldViewPr>
      <p:cViewPr>
        <p:scale>
          <a:sx n="64" d="100"/>
          <a:sy n="64" d="100"/>
        </p:scale>
        <p:origin x="-157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69DDE-69EA-4685-BC3F-E9C5EF0BF759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54292AE6-1C7A-4A56-9D54-00C385FD0D77}">
      <dgm:prSet phldrT="[Texto]"/>
      <dgm:spPr/>
      <dgm:t>
        <a:bodyPr/>
        <a:lstStyle/>
        <a:p>
          <a:r>
            <a:rPr lang="pt-BR" dirty="0" smtClean="0"/>
            <a:t>JOHN LOCKE</a:t>
          </a:r>
          <a:endParaRPr lang="pt-BR" dirty="0"/>
        </a:p>
      </dgm:t>
    </dgm:pt>
    <dgm:pt modelId="{CEAA71A2-17BD-4636-BC34-19A72F41DEFB}" type="parTrans" cxnId="{9F19357F-BEB0-4646-8C8A-55D6A0DD92EF}">
      <dgm:prSet/>
      <dgm:spPr/>
      <dgm:t>
        <a:bodyPr/>
        <a:lstStyle/>
        <a:p>
          <a:endParaRPr lang="pt-BR"/>
        </a:p>
      </dgm:t>
    </dgm:pt>
    <dgm:pt modelId="{77B254D3-A91D-45F0-8E9C-E56DEEC1BF51}" type="sibTrans" cxnId="{9F19357F-BEB0-4646-8C8A-55D6A0DD92EF}">
      <dgm:prSet/>
      <dgm:spPr/>
      <dgm:t>
        <a:bodyPr/>
        <a:lstStyle/>
        <a:p>
          <a:endParaRPr lang="pt-BR"/>
        </a:p>
      </dgm:t>
    </dgm:pt>
    <dgm:pt modelId="{3E208FE5-1373-4F3A-8134-4A02CE807005}" type="pres">
      <dgm:prSet presAssocID="{07C69DDE-69EA-4685-BC3F-E9C5EF0BF759}" presName="linearFlow" presStyleCnt="0">
        <dgm:presLayoutVars>
          <dgm:dir/>
          <dgm:resizeHandles val="exact"/>
        </dgm:presLayoutVars>
      </dgm:prSet>
      <dgm:spPr/>
    </dgm:pt>
    <dgm:pt modelId="{4835DC1F-7635-43CE-BA83-51E9824D742D}" type="pres">
      <dgm:prSet presAssocID="{54292AE6-1C7A-4A56-9D54-00C385FD0D77}" presName="composite" presStyleCnt="0"/>
      <dgm:spPr/>
    </dgm:pt>
    <dgm:pt modelId="{4658B362-3045-4A85-82B0-FD7B242C22E1}" type="pres">
      <dgm:prSet presAssocID="{54292AE6-1C7A-4A56-9D54-00C385FD0D77}" presName="imgShp" presStyleLbl="fgImgPlace1" presStyleIdx="0" presStyleCnt="1" custScaleX="129450" custScaleY="123164" custLinFactNeighborX="-25586" custLinFactNeighborY="48566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D0FCDCFF-76B5-43AA-8DEB-34E461947678}" type="pres">
      <dgm:prSet presAssocID="{54292AE6-1C7A-4A56-9D54-00C385FD0D77}" presName="txShp" presStyleLbl="node1" presStyleIdx="0" presStyleCnt="1" custScaleX="78649" custScaleY="102172" custLinFactNeighborX="9703" custLinFactNeighborY="416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C4AD5B3-09CB-48D4-94B0-B93955E2E3BF}" type="presOf" srcId="{07C69DDE-69EA-4685-BC3F-E9C5EF0BF759}" destId="{3E208FE5-1373-4F3A-8134-4A02CE807005}" srcOrd="0" destOrd="0" presId="urn:microsoft.com/office/officeart/2005/8/layout/vList3"/>
    <dgm:cxn modelId="{9F19357F-BEB0-4646-8C8A-55D6A0DD92EF}" srcId="{07C69DDE-69EA-4685-BC3F-E9C5EF0BF759}" destId="{54292AE6-1C7A-4A56-9D54-00C385FD0D77}" srcOrd="0" destOrd="0" parTransId="{CEAA71A2-17BD-4636-BC34-19A72F41DEFB}" sibTransId="{77B254D3-A91D-45F0-8E9C-E56DEEC1BF51}"/>
    <dgm:cxn modelId="{E93F6DF4-B9F7-4A29-8D38-FFF5E69EFFA9}" type="presOf" srcId="{54292AE6-1C7A-4A56-9D54-00C385FD0D77}" destId="{D0FCDCFF-76B5-43AA-8DEB-34E461947678}" srcOrd="0" destOrd="0" presId="urn:microsoft.com/office/officeart/2005/8/layout/vList3"/>
    <dgm:cxn modelId="{5C4D9DC5-6BE5-4F10-867F-3C9AB2C2CED4}" type="presParOf" srcId="{3E208FE5-1373-4F3A-8134-4A02CE807005}" destId="{4835DC1F-7635-43CE-BA83-51E9824D742D}" srcOrd="0" destOrd="0" presId="urn:microsoft.com/office/officeart/2005/8/layout/vList3"/>
    <dgm:cxn modelId="{71FF56FE-BC8C-4075-8A50-32CDCC6EB99C}" type="presParOf" srcId="{4835DC1F-7635-43CE-BA83-51E9824D742D}" destId="{4658B362-3045-4A85-82B0-FD7B242C22E1}" srcOrd="0" destOrd="0" presId="urn:microsoft.com/office/officeart/2005/8/layout/vList3"/>
    <dgm:cxn modelId="{7CE4A170-088F-4DDE-A9D6-84D7907992CB}" type="presParOf" srcId="{4835DC1F-7635-43CE-BA83-51E9824D742D}" destId="{D0FCDCFF-76B5-43AA-8DEB-34E46194767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9DAC1A-B06E-4599-B548-792CAA9FC660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BEDACDE6-E355-461D-833B-876E7ADBFE36}">
      <dgm:prSet phldrT="[Texto]"/>
      <dgm:spPr/>
      <dgm:t>
        <a:bodyPr/>
        <a:lstStyle/>
        <a:p>
          <a:r>
            <a:rPr lang="pt-BR" dirty="0" smtClean="0"/>
            <a:t>FIM</a:t>
          </a:r>
          <a:endParaRPr lang="pt-BR" dirty="0"/>
        </a:p>
      </dgm:t>
    </dgm:pt>
    <dgm:pt modelId="{411D909E-F6FB-441C-9F28-43FD0B70B7BF}" type="parTrans" cxnId="{2CFE8E0F-6F36-4655-BE6D-BFBE50945A33}">
      <dgm:prSet/>
      <dgm:spPr/>
      <dgm:t>
        <a:bodyPr/>
        <a:lstStyle/>
        <a:p>
          <a:endParaRPr lang="pt-BR"/>
        </a:p>
      </dgm:t>
    </dgm:pt>
    <dgm:pt modelId="{005F3EE6-A044-472D-9CD5-7B6C4763F24C}" type="sibTrans" cxnId="{2CFE8E0F-6F36-4655-BE6D-BFBE50945A3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t-BR"/>
        </a:p>
      </dgm:t>
    </dgm:pt>
    <dgm:pt modelId="{F025EE61-BA58-4ACF-A386-24C42E17BCBF}" type="pres">
      <dgm:prSet presAssocID="{FB9DAC1A-B06E-4599-B548-792CAA9FC660}" presName="Name0" presStyleCnt="0">
        <dgm:presLayoutVars>
          <dgm:dir/>
        </dgm:presLayoutVars>
      </dgm:prSet>
      <dgm:spPr/>
    </dgm:pt>
    <dgm:pt modelId="{EC113972-1E95-4A1B-A8CF-8002185E909E}" type="pres">
      <dgm:prSet presAssocID="{005F3EE6-A044-472D-9CD5-7B6C4763F24C}" presName="picture_1" presStyleLbl="bgImgPlace1" presStyleIdx="0" presStyleCnt="1" custLinFactNeighborX="-669" custLinFactNeighborY="8829"/>
      <dgm:spPr/>
    </dgm:pt>
    <dgm:pt modelId="{79E9E8B7-DA4E-4075-87EA-05B880D8168A}" type="pres">
      <dgm:prSet presAssocID="{BEDACDE6-E355-461D-833B-876E7ADBFE36}" presName="text_1" presStyleLbl="node1" presStyleIdx="0" presStyleCnt="0">
        <dgm:presLayoutVars>
          <dgm:bulletEnabled val="1"/>
        </dgm:presLayoutVars>
      </dgm:prSet>
      <dgm:spPr/>
    </dgm:pt>
    <dgm:pt modelId="{A7DD3750-6998-45E7-86AF-B4A2266DE4CD}" type="pres">
      <dgm:prSet presAssocID="{FB9DAC1A-B06E-4599-B548-792CAA9FC660}" presName="maxNode" presStyleCnt="0"/>
      <dgm:spPr/>
    </dgm:pt>
    <dgm:pt modelId="{C5258AAA-C521-4931-901C-81616DFAE0BB}" type="pres">
      <dgm:prSet presAssocID="{FB9DAC1A-B06E-4599-B548-792CAA9FC660}" presName="Name33" presStyleCnt="0"/>
      <dgm:spPr/>
    </dgm:pt>
  </dgm:ptLst>
  <dgm:cxnLst>
    <dgm:cxn modelId="{C248820A-CDEC-4247-BFDD-4147A20A0BD8}" type="presOf" srcId="{FB9DAC1A-B06E-4599-B548-792CAA9FC660}" destId="{F025EE61-BA58-4ACF-A386-24C42E17BCBF}" srcOrd="0" destOrd="0" presId="urn:microsoft.com/office/officeart/2008/layout/AccentedPicture"/>
    <dgm:cxn modelId="{2CFE8E0F-6F36-4655-BE6D-BFBE50945A33}" srcId="{FB9DAC1A-B06E-4599-B548-792CAA9FC660}" destId="{BEDACDE6-E355-461D-833B-876E7ADBFE36}" srcOrd="0" destOrd="0" parTransId="{411D909E-F6FB-441C-9F28-43FD0B70B7BF}" sibTransId="{005F3EE6-A044-472D-9CD5-7B6C4763F24C}"/>
    <dgm:cxn modelId="{FA67F3FD-82BE-4F50-BE18-1BC9C942E03A}" type="presOf" srcId="{BEDACDE6-E355-461D-833B-876E7ADBFE36}" destId="{79E9E8B7-DA4E-4075-87EA-05B880D8168A}" srcOrd="0" destOrd="0" presId="urn:microsoft.com/office/officeart/2008/layout/AccentedPicture"/>
    <dgm:cxn modelId="{35301E78-A51F-47DF-A14B-48ABB9A90BA5}" type="presOf" srcId="{005F3EE6-A044-472D-9CD5-7B6C4763F24C}" destId="{EC113972-1E95-4A1B-A8CF-8002185E909E}" srcOrd="0" destOrd="0" presId="urn:microsoft.com/office/officeart/2008/layout/AccentedPicture"/>
    <dgm:cxn modelId="{2E8066BD-D81E-4390-A4F4-2D1D02AE84C0}" type="presParOf" srcId="{F025EE61-BA58-4ACF-A386-24C42E17BCBF}" destId="{EC113972-1E95-4A1B-A8CF-8002185E909E}" srcOrd="0" destOrd="0" presId="urn:microsoft.com/office/officeart/2008/layout/AccentedPicture"/>
    <dgm:cxn modelId="{2C87EEBF-D8C5-43F5-B796-B15396C4B9ED}" type="presParOf" srcId="{F025EE61-BA58-4ACF-A386-24C42E17BCBF}" destId="{79E9E8B7-DA4E-4075-87EA-05B880D8168A}" srcOrd="1" destOrd="0" presId="urn:microsoft.com/office/officeart/2008/layout/AccentedPicture"/>
    <dgm:cxn modelId="{E8BCB4CB-4839-4178-8F25-2F0224C95FAB}" type="presParOf" srcId="{F025EE61-BA58-4ACF-A386-24C42E17BCBF}" destId="{A7DD3750-6998-45E7-86AF-B4A2266DE4CD}" srcOrd="2" destOrd="0" presId="urn:microsoft.com/office/officeart/2008/layout/AccentedPicture"/>
    <dgm:cxn modelId="{D362D4D4-AE61-45DE-9B6E-5E9C1B374C2F}" type="presParOf" srcId="{A7DD3750-6998-45E7-86AF-B4A2266DE4CD}" destId="{C5258AAA-C521-4931-901C-81616DFAE0B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CDCFF-76B5-43AA-8DEB-34E461947678}">
      <dsp:nvSpPr>
        <dsp:cNvPr id="0" name=""/>
        <dsp:cNvSpPr/>
      </dsp:nvSpPr>
      <dsp:spPr>
        <a:xfrm rot="10800000">
          <a:off x="4073182" y="3107817"/>
          <a:ext cx="4766632" cy="311941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6334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JOHN LOCKE</a:t>
          </a:r>
          <a:endParaRPr lang="pt-BR" sz="6500" kern="1200" dirty="0"/>
        </a:p>
      </dsp:txBody>
      <dsp:txXfrm rot="10800000">
        <a:off x="4853036" y="3107817"/>
        <a:ext cx="3986778" cy="3119417"/>
      </dsp:txXfrm>
    </dsp:sp>
    <dsp:sp modelId="{4658B362-3045-4A85-82B0-FD7B242C22E1}">
      <dsp:nvSpPr>
        <dsp:cNvPr id="0" name=""/>
        <dsp:cNvSpPr/>
      </dsp:nvSpPr>
      <dsp:spPr>
        <a:xfrm>
          <a:off x="80825" y="2998454"/>
          <a:ext cx="3952243" cy="376032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13972-1E95-4A1B-A8CF-8002185E909E}">
      <dsp:nvSpPr>
        <dsp:cNvPr id="0" name=""/>
        <dsp:cNvSpPr/>
      </dsp:nvSpPr>
      <dsp:spPr>
        <a:xfrm>
          <a:off x="144020" y="0"/>
          <a:ext cx="2314625" cy="295232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9E8B7-DA4E-4075-87EA-05B880D8168A}">
      <dsp:nvSpPr>
        <dsp:cNvPr id="0" name=""/>
        <dsp:cNvSpPr/>
      </dsp:nvSpPr>
      <dsp:spPr>
        <a:xfrm>
          <a:off x="252089" y="1180931"/>
          <a:ext cx="1782261" cy="17713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FIM</a:t>
          </a:r>
          <a:endParaRPr lang="pt-BR" sz="6500" kern="1200" dirty="0"/>
        </a:p>
      </dsp:txBody>
      <dsp:txXfrm>
        <a:off x="252089" y="1180931"/>
        <a:ext cx="1782261" cy="1771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0235-31D2-4FAB-923B-2B23055C913F}" type="datetimeFigureOut">
              <a:rPr lang="pt-BR" smtClean="0"/>
              <a:t>22/10/2012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DA4-46C1-4ACF-AA78-2885F7326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67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0235-31D2-4FAB-923B-2B23055C913F}" type="datetimeFigureOut">
              <a:rPr lang="pt-BR" smtClean="0"/>
              <a:t>22/10/2012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DA4-46C1-4ACF-AA78-2885F7326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47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0235-31D2-4FAB-923B-2B23055C913F}" type="datetimeFigureOut">
              <a:rPr lang="pt-BR" smtClean="0"/>
              <a:t>22/10/2012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DA4-46C1-4ACF-AA78-2885F7326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30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0235-31D2-4FAB-923B-2B23055C913F}" type="datetimeFigureOut">
              <a:rPr lang="pt-BR" smtClean="0"/>
              <a:t>22/10/2012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DA4-46C1-4ACF-AA78-2885F7326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82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0235-31D2-4FAB-923B-2B23055C913F}" type="datetimeFigureOut">
              <a:rPr lang="pt-BR" smtClean="0"/>
              <a:t>22/10/2012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DA4-46C1-4ACF-AA78-2885F7326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36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0235-31D2-4FAB-923B-2B23055C913F}" type="datetimeFigureOut">
              <a:rPr lang="pt-BR" smtClean="0"/>
              <a:t>22/10/2012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DA4-46C1-4ACF-AA78-2885F7326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91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0235-31D2-4FAB-923B-2B23055C913F}" type="datetimeFigureOut">
              <a:rPr lang="pt-BR" smtClean="0"/>
              <a:t>22/10/2012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DA4-46C1-4ACF-AA78-2885F7326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90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0235-31D2-4FAB-923B-2B23055C913F}" type="datetimeFigureOut">
              <a:rPr lang="pt-BR" smtClean="0"/>
              <a:t>22/10/2012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DA4-46C1-4ACF-AA78-2885F7326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22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0235-31D2-4FAB-923B-2B23055C913F}" type="datetimeFigureOut">
              <a:rPr lang="pt-BR" smtClean="0"/>
              <a:t>22/10/2012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DA4-46C1-4ACF-AA78-2885F7326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70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0235-31D2-4FAB-923B-2B23055C913F}" type="datetimeFigureOut">
              <a:rPr lang="pt-BR" smtClean="0"/>
              <a:t>22/10/2012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DA4-46C1-4ACF-AA78-2885F7326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6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0235-31D2-4FAB-923B-2B23055C913F}" type="datetimeFigureOut">
              <a:rPr lang="pt-BR" smtClean="0"/>
              <a:t>22/10/2012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DA4-46C1-4ACF-AA78-2885F7326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34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0235-31D2-4FAB-923B-2B23055C913F}" type="datetimeFigureOut">
              <a:rPr lang="pt-BR" smtClean="0"/>
              <a:t>22/10/2012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0DA4-46C1-4ACF-AA78-2885F7326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80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3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0" y="-10461"/>
            <a:ext cx="9113744" cy="683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092579326"/>
              </p:ext>
            </p:extLst>
          </p:nvPr>
        </p:nvGraphicFramePr>
        <p:xfrm>
          <a:off x="-5240" y="33154"/>
          <a:ext cx="9113744" cy="679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46702" y="351071"/>
            <a:ext cx="8457746" cy="16312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Black" pitchFamily="34" charset="0"/>
                <a:cs typeface="Arial" pitchFamily="34" charset="0"/>
              </a:rPr>
              <a:t>		Universidade do Vale do Itajaí</a:t>
            </a:r>
          </a:p>
          <a:p>
            <a:r>
              <a:rPr lang="pt-BR" sz="2400" b="1" dirty="0" smtClean="0"/>
              <a:t>		Acadêmicos:</a:t>
            </a:r>
            <a:r>
              <a:rPr lang="pt-BR" sz="2400" dirty="0" smtClean="0"/>
              <a:t> Letícia </a:t>
            </a:r>
            <a:r>
              <a:rPr lang="pt-BR" sz="2400" dirty="0" err="1" smtClean="0"/>
              <a:t>Scharff</a:t>
            </a:r>
            <a:r>
              <a:rPr lang="pt-BR" sz="2400" dirty="0" smtClean="0"/>
              <a:t>, Carolina Nespolo, Érika 		Novaes, Simone Fernandes e Maicon Andrey </a:t>
            </a:r>
          </a:p>
          <a:p>
            <a:r>
              <a:rPr lang="pt-BR" sz="2400" b="1" dirty="0" smtClean="0"/>
              <a:t>		Docente: </a:t>
            </a:r>
            <a:r>
              <a:rPr lang="pt-BR" sz="2400" dirty="0" smtClean="0"/>
              <a:t>Rafael Padilha</a:t>
            </a:r>
            <a:endParaRPr lang="pt-BR" sz="2400" b="1" dirty="0"/>
          </a:p>
        </p:txBody>
      </p:sp>
      <p:pic>
        <p:nvPicPr>
          <p:cNvPr id="7" name="Picture 2" descr="http://www.univali.br/templates/novo/img/univali.png"/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8833"/>
            <a:ext cx="1388456" cy="9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2738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339423" y="565283"/>
            <a:ext cx="482856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ESTADO DE NATUREZA</a:t>
            </a:r>
            <a:endParaRPr lang="pt-BR" sz="3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940152" y="987254"/>
            <a:ext cx="31197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Jusnaturalismo</a:t>
            </a:r>
            <a:endParaRPr lang="pt-B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512" y="22048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 Black" pitchFamily="34" charset="0"/>
                <a:cs typeface="Arial" pitchFamily="34" charset="0"/>
                <a:sym typeface="Wingdings 3"/>
              </a:rPr>
              <a:t>Estado de Natureza  Contrato Social  Estado Civil</a:t>
            </a:r>
            <a:endParaRPr lang="pt-BR" sz="24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6342" y="2852936"/>
            <a:ext cx="8064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O indivíduo é anterior à sociedade e ao Estado.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1561" y="3935958"/>
            <a:ext cx="8064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Estado de liberdade e igualdade, relativa paz e harmonia.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3131840" y="4437112"/>
            <a:ext cx="3888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5075840" y="4437112"/>
            <a:ext cx="0" cy="504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Retângulo de cantos arredondados 16"/>
          <p:cNvSpPr/>
          <p:nvPr/>
        </p:nvSpPr>
        <p:spPr>
          <a:xfrm>
            <a:off x="2915816" y="4941168"/>
            <a:ext cx="4320480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Homens dotados de razão e desfrutavam da propriedade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9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283968" y="565283"/>
            <a:ext cx="482856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ESTADO DE NATUREZA</a:t>
            </a:r>
            <a:endParaRPr lang="pt-BR" sz="3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940152" y="987254"/>
            <a:ext cx="31197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Jusnaturalismo</a:t>
            </a:r>
            <a:endParaRPr lang="pt-B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6342" y="4163596"/>
            <a:ext cx="8064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u="sng" dirty="0" smtClean="0">
                <a:latin typeface="Arial" pitchFamily="34" charset="0"/>
                <a:cs typeface="Arial" pitchFamily="34" charset="0"/>
                <a:sym typeface="Wingdings 3"/>
              </a:rPr>
              <a:t>Principal inconveniência</a:t>
            </a: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 reside no fato da execução da lei (da natureza) estar na mão de todos.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1561" y="2204864"/>
            <a:ext cx="8064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igualdade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que consistia em indivíduo nenhum ter jurisdição sobre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outrem.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9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644008" y="293167"/>
            <a:ext cx="42867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TEORIA DA</a:t>
            </a:r>
          </a:p>
          <a:p>
            <a:pPr algn="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PROPRIEDADE</a:t>
            </a:r>
            <a:endParaRPr lang="pt-BR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4409" y="2171886"/>
            <a:ext cx="8319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A propriedade já existe no estado de natureza, direito que não pode ser violado pelo Estado.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4163596"/>
            <a:ext cx="8064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Todo homem é naturalmente o único proprietário de sua própria pessoa e de suas capacidades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644008" y="293167"/>
            <a:ext cx="42867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TEORIA DA</a:t>
            </a:r>
          </a:p>
          <a:p>
            <a:pPr algn="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PROPRIEDADE</a:t>
            </a:r>
            <a:endParaRPr lang="pt-BR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4409" y="2171886"/>
            <a:ext cx="8319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A propriedade era instituída pelo trabalho, este impunha limitações à propriedade.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1403648" y="2710495"/>
            <a:ext cx="2160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835696" y="2710495"/>
            <a:ext cx="0" cy="136657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835696" y="4077072"/>
            <a:ext cx="79208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565930" y="4509120"/>
            <a:ext cx="8470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000" dirty="0" smtClean="0">
                <a:latin typeface="Arial" pitchFamily="34" charset="0"/>
                <a:cs typeface="Arial" pitchFamily="34" charset="0"/>
                <a:sym typeface="Wingdings 3"/>
              </a:rPr>
              <a:t>Passagem da propriedade limitada, baseada no trabalho, para propriedade ilimitada, fundada na acumulação do dinheiro. 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31740" y="3861048"/>
            <a:ext cx="657186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fora dos limites da sociedade, e sem pacto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9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475966" y="293167"/>
            <a:ext cx="34547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CONTRATO</a:t>
            </a:r>
          </a:p>
          <a:p>
            <a:pPr algn="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SOCIAL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4409" y="2171886"/>
            <a:ext cx="8525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A violação da propriedade (vida, liberdade e bens) leva os homens a estabeleceram o contrato social.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043608" y="3645024"/>
            <a:ext cx="2592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310770" y="3645024"/>
            <a:ext cx="0" cy="43204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827584" y="4005064"/>
            <a:ext cx="2952328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Preservação da propriedade e a proteção da comunidade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35608" y="4022510"/>
            <a:ext cx="52891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u="sng" dirty="0" smtClean="0">
                <a:latin typeface="Arial" pitchFamily="34" charset="0"/>
                <a:cs typeface="Arial" pitchFamily="34" charset="0"/>
                <a:sym typeface="Wingdings 3"/>
              </a:rPr>
              <a:t>Pacto de consentimento: </a:t>
            </a: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os homens concordam livremente em formar a sociedade civil.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7" y="6919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439098" y="293167"/>
            <a:ext cx="34916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SOCIEDADE</a:t>
            </a:r>
            <a:endParaRPr lang="pt-BR" sz="48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68144" y="908720"/>
            <a:ext cx="3121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Política ou Civil</a:t>
            </a:r>
            <a:endParaRPr lang="pt-B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84409" y="2567806"/>
            <a:ext cx="8319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Os indivíduos dão consentimento unânime para entrada do estado civil.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4509120"/>
            <a:ext cx="831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Escolha do governo: Princípio da maioria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4788024" y="5085184"/>
            <a:ext cx="367240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683047" y="5093895"/>
            <a:ext cx="0" cy="42333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5076056" y="5517232"/>
            <a:ext cx="318548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Direitos da maioria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9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439098" y="293167"/>
            <a:ext cx="34916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SOCIEDADE</a:t>
            </a:r>
            <a:endParaRPr lang="pt-BR" sz="48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868144" y="908720"/>
            <a:ext cx="3121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Política ou Civil</a:t>
            </a:r>
            <a:endParaRPr lang="pt-B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4409" y="4512022"/>
            <a:ext cx="5239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Cabe a maioria escolher o poder legislativo.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868144" y="4725144"/>
            <a:ext cx="2952328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Poder Supremo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ector angulado 14"/>
          <p:cNvCxnSpPr/>
          <p:nvPr/>
        </p:nvCxnSpPr>
        <p:spPr>
          <a:xfrm flipV="1">
            <a:off x="2515863" y="5086758"/>
            <a:ext cx="3240360" cy="502482"/>
          </a:xfrm>
          <a:prstGeom prst="bentConnector3">
            <a:avLst>
              <a:gd name="adj1" fmla="val 61103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67544" y="2708920"/>
            <a:ext cx="8319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“Todo governo não possui outra finalidade além da conservação da propriedade”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9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974227" y="293167"/>
            <a:ext cx="39565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DIREITO DE</a:t>
            </a:r>
          </a:p>
          <a:p>
            <a:pPr algn="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RESISTÊNCIA</a:t>
            </a:r>
            <a:endParaRPr lang="pt-BR" sz="48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4409" y="2204864"/>
            <a:ext cx="8120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Quando o governo viola a lei e atentam contra a propriedade, torna-se ilegal e degenera em tirania.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4235604"/>
            <a:ext cx="8120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A violação da propriedade e uso continuo da força: coloca o governo em </a:t>
            </a:r>
            <a:r>
              <a:rPr lang="pt-BR" sz="3200" u="sng" dirty="0" smtClean="0">
                <a:latin typeface="Arial" pitchFamily="34" charset="0"/>
                <a:cs typeface="Arial" pitchFamily="34" charset="0"/>
                <a:sym typeface="Wingdings 3"/>
              </a:rPr>
              <a:t>estado de guerra</a:t>
            </a: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 contra a sociedade.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9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974227" y="293167"/>
            <a:ext cx="39565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DIREITO DE</a:t>
            </a:r>
          </a:p>
          <a:p>
            <a:pPr algn="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RESISTÊNCIA</a:t>
            </a:r>
            <a:endParaRPr lang="pt-BR" sz="48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5294" y="2276872"/>
            <a:ext cx="8463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O estado de guerra configura a dissolução do estado civil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2771800" y="3284984"/>
            <a:ext cx="976989" cy="18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820797" y="3092198"/>
            <a:ext cx="435597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Retorno ao estado de natureza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4223990"/>
            <a:ext cx="8463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u="sng" dirty="0" smtClean="0">
                <a:latin typeface="Arial" pitchFamily="34" charset="0"/>
                <a:cs typeface="Arial" pitchFamily="34" charset="0"/>
              </a:rPr>
              <a:t>Direito de Resist</a:t>
            </a:r>
            <a:r>
              <a:rPr lang="pt-BR" sz="3200" u="sng" dirty="0" smtClean="0">
                <a:latin typeface="Arial" pitchFamily="34" charset="0"/>
                <a:cs typeface="Arial" pitchFamily="34" charset="0"/>
              </a:rPr>
              <a:t>ência é legítimo: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defender-se da opressão de um governo tirânico ou libertar-se de uma nação estrangeira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9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4379795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353804" y="293167"/>
            <a:ext cx="468269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pt-BR" sz="4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INDIVIDUALISMO</a:t>
            </a:r>
          </a:p>
          <a:p>
            <a:pPr algn="r"/>
            <a:r>
              <a:rPr lang="pt-BR" sz="4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LIBERAL</a:t>
            </a:r>
            <a:endParaRPr lang="pt-BR" sz="42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6586" y="2132856"/>
            <a:ext cx="7397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Os direitos naturais do indivíduo à vida, à liberdade e à propriedade constituem o cerne do estado civil e ele é considerado o pai do </a:t>
            </a:r>
            <a:r>
              <a:rPr lang="pt-BR" sz="3200" i="1" dirty="0" smtClean="0">
                <a:latin typeface="Arial" pitchFamily="34" charset="0"/>
                <a:cs typeface="Arial" pitchFamily="34" charset="0"/>
                <a:sym typeface="Wingdings 3"/>
              </a:rPr>
              <a:t>individualismo liberal.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79863744"/>
              </p:ext>
            </p:extLst>
          </p:nvPr>
        </p:nvGraphicFramePr>
        <p:xfrm>
          <a:off x="6372200" y="3645024"/>
          <a:ext cx="2633635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98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0" y="-10461"/>
            <a:ext cx="9113744" cy="683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472827" y="293747"/>
            <a:ext cx="34916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BIOGRAFIA</a:t>
            </a:r>
            <a:endParaRPr lang="pt-BR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88024" y="987254"/>
            <a:ext cx="42578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Por Norberto Bobbio</a:t>
            </a:r>
            <a:endParaRPr lang="pt-B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576" y="2663462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ym typeface="Wingdings 3"/>
              </a:rPr>
              <a:t> </a:t>
            </a:r>
            <a:r>
              <a:rPr lang="pt-BR" sz="3200" b="1" dirty="0" smtClean="0"/>
              <a:t>Nasceu em 29 de agosto de 1632, em </a:t>
            </a:r>
            <a:r>
              <a:rPr lang="pt-BR" sz="3200" b="1" dirty="0" err="1" smtClean="0"/>
              <a:t>Wrington</a:t>
            </a:r>
            <a:r>
              <a:rPr lang="pt-BR" sz="3200" b="1" dirty="0" smtClean="0"/>
              <a:t>, em uma modesta casa.</a:t>
            </a:r>
            <a:endParaRPr lang="pt-BR" sz="3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11560" y="4618163"/>
            <a:ext cx="7911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ym typeface="Wingdings 3"/>
              </a:rPr>
              <a:t> As obras de juventude refletem os distúrbios tempestuosos daquela época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0620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0" y="-10461"/>
            <a:ext cx="9113744" cy="683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495396" y="275164"/>
            <a:ext cx="33970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CONTEXTO</a:t>
            </a:r>
          </a:p>
          <a:p>
            <a:pPr algn="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HISTÓRICO</a:t>
            </a:r>
            <a:endParaRPr lang="pt-BR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539552" y="4257144"/>
            <a:ext cx="82089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4427984" y="4308257"/>
            <a:ext cx="0" cy="468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475656" y="4293096"/>
            <a:ext cx="0" cy="468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059832" y="3825096"/>
            <a:ext cx="0" cy="468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5940152" y="3789040"/>
            <a:ext cx="0" cy="468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7380312" y="4329152"/>
            <a:ext cx="0" cy="468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395536" y="4869160"/>
            <a:ext cx="226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1640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Instalação do Parlamento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943708" y="2958043"/>
            <a:ext cx="226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Guerra Civil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1642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347864" y="4869160"/>
            <a:ext cx="208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1649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Carlos I é decapitado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770022" y="2588711"/>
            <a:ext cx="2340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Poder absoluto de Cromwell</a:t>
            </a:r>
          </a:p>
          <a:p>
            <a:pPr algn="ctr"/>
            <a:r>
              <a:rPr lang="pt-BR" sz="2400" b="1" dirty="0" smtClean="0"/>
              <a:t>1652</a:t>
            </a:r>
          </a:p>
          <a:p>
            <a:pPr algn="ctr"/>
            <a:endParaRPr lang="pt-BR" sz="2400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6187806" y="4891727"/>
            <a:ext cx="2385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1660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Restauração da Monarquia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2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238859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ym typeface="Wingdings 3"/>
              </a:rPr>
              <a:t></a:t>
            </a:r>
            <a:r>
              <a:rPr lang="pt-BR" sz="3200" dirty="0" smtClean="0"/>
              <a:t>1667: Acontece a concepção do Ensaio sobre o entendimento humano.</a:t>
            </a:r>
            <a:endParaRPr lang="pt-BR" sz="3200" dirty="0"/>
          </a:p>
        </p:txBody>
      </p:sp>
      <p:cxnSp>
        <p:nvCxnSpPr>
          <p:cNvPr id="10" name="Conector angulado 9"/>
          <p:cNvCxnSpPr/>
          <p:nvPr/>
        </p:nvCxnSpPr>
        <p:spPr>
          <a:xfrm rot="10800000" flipV="1">
            <a:off x="5739497" y="4358323"/>
            <a:ext cx="3096342" cy="991640"/>
          </a:xfrm>
          <a:prstGeom prst="bentConnector3">
            <a:avLst>
              <a:gd name="adj1" fmla="val 57262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Retângulo de cantos arredondados 16"/>
          <p:cNvSpPr/>
          <p:nvPr/>
        </p:nvSpPr>
        <p:spPr>
          <a:xfrm>
            <a:off x="596192" y="4581128"/>
            <a:ext cx="5127936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Suas duas obras foram publicadas, em latim e depois em inglês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850941" y="3801155"/>
            <a:ext cx="7131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ym typeface="Wingdings 3"/>
              </a:rPr>
              <a:t> Em 1690: Grande ano como intelectual</a:t>
            </a:r>
            <a:endParaRPr lang="pt-BR" sz="32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472827" y="293747"/>
            <a:ext cx="34916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BIOGRAFIA</a:t>
            </a:r>
            <a:endParaRPr lang="pt-BR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788024" y="987254"/>
            <a:ext cx="42578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Por Norberto Bobbio</a:t>
            </a:r>
            <a:endParaRPr lang="pt-B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26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9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7584" y="2636911"/>
            <a:ext cx="5602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 Morre no dia 28 de outubro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ergaminho horizontal 4"/>
          <p:cNvSpPr/>
          <p:nvPr/>
        </p:nvSpPr>
        <p:spPr>
          <a:xfrm>
            <a:off x="503548" y="3573016"/>
            <a:ext cx="8136904" cy="2232248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“Já vivi bastante e agradeço a Deus por ter gozado de uma vida feliz, mas, na verdade, a vida não passa de vaidade”</a:t>
            </a:r>
            <a:endParaRPr lang="pt-BR" sz="28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472827" y="293747"/>
            <a:ext cx="34916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BIOGRAFIA</a:t>
            </a:r>
            <a:endParaRPr lang="pt-BR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788024" y="987254"/>
            <a:ext cx="42578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Por Norberto Bobbio</a:t>
            </a:r>
            <a:endParaRPr lang="pt-B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73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39" y="6919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de cantos arredondados 12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623636" y="365755"/>
            <a:ext cx="32688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EMPIRISTA</a:t>
            </a:r>
            <a:endParaRPr lang="pt-BR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378651" y="987254"/>
            <a:ext cx="25138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Tábula Rasa</a:t>
            </a:r>
            <a:endParaRPr lang="pt-B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7585" y="2492896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 Defensor da liberdade e da tolerância religiosa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27584" y="386395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 Teoria da tábula rasa: crítica à doutrina das ideias inatas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1691680" y="4869160"/>
            <a:ext cx="2268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3923928" y="4869160"/>
            <a:ext cx="0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Retângulo de cantos arredondados 11"/>
          <p:cNvSpPr/>
          <p:nvPr/>
        </p:nvSpPr>
        <p:spPr>
          <a:xfrm>
            <a:off x="1088424" y="5246169"/>
            <a:ext cx="5671008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Determinadas ideias, princípios e noções são inerentes ao conhecimento humano e existem independentemente da experiência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9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2339752" y="3068960"/>
            <a:ext cx="273630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115616" y="4293096"/>
            <a:ext cx="1908000" cy="46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32831" y="2564904"/>
            <a:ext cx="81105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	“Suponhamos, pois, que a mente é, como dissemos, um papel branco, desprovida de todos os caracteres, sem quaisquer ideias; como ela será suprida? (...) A isso respondo, numa palavra, da experiência. Todo o nosso conhecimento está nela fundado e dela deriva fundamentalmente o próprio conhecimento”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623636" y="365755"/>
            <a:ext cx="32688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EMPIRISTA</a:t>
            </a:r>
            <a:endParaRPr lang="pt-BR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378651" y="987254"/>
            <a:ext cx="25138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Tábula Rasa</a:t>
            </a:r>
            <a:endParaRPr lang="pt-B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85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" y="6919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312949" y="324525"/>
            <a:ext cx="472276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4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GOVERNO CIVIL</a:t>
            </a:r>
            <a:endParaRPr lang="pt-BR" sz="4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249611" y="987254"/>
            <a:ext cx="27719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Dois tratados</a:t>
            </a:r>
            <a:endParaRPr lang="pt-B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7585" y="2492896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 </a:t>
            </a:r>
            <a:r>
              <a:rPr lang="pt-BR" sz="3200" u="sng" dirty="0" smtClean="0">
                <a:latin typeface="Arial" pitchFamily="34" charset="0"/>
                <a:cs typeface="Arial" pitchFamily="34" charset="0"/>
                <a:sym typeface="Wingdings 3"/>
              </a:rPr>
              <a:t>Primeiro tratado</a:t>
            </a: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 consiste na refutação do </a:t>
            </a:r>
            <a:r>
              <a:rPr lang="pt-BR" sz="3200" i="1" dirty="0" smtClean="0">
                <a:latin typeface="Arial" pitchFamily="34" charset="0"/>
                <a:cs typeface="Arial" pitchFamily="34" charset="0"/>
                <a:sym typeface="Wingdings 3"/>
              </a:rPr>
              <a:t>Patriarca</a:t>
            </a: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, obra de Robert </a:t>
            </a:r>
            <a:r>
              <a:rPr lang="pt-BR" sz="3200" dirty="0" err="1" smtClean="0">
                <a:latin typeface="Arial" pitchFamily="34" charset="0"/>
                <a:cs typeface="Arial" pitchFamily="34" charset="0"/>
                <a:sym typeface="Wingdings 3"/>
              </a:rPr>
              <a:t>Filmer</a:t>
            </a: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.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475656" y="3501008"/>
            <a:ext cx="165618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1475656" y="3501008"/>
            <a:ext cx="0" cy="57606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1403647" y="3933056"/>
            <a:ext cx="7344817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Obra que defende o direito divino dos reis com base no princípio da autoridade paterna de Adão.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68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11560" y="2492896"/>
            <a:ext cx="8064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u="sng" dirty="0" smtClean="0">
                <a:latin typeface="Arial" pitchFamily="34" charset="0"/>
                <a:cs typeface="Arial" pitchFamily="34" charset="0"/>
                <a:sym typeface="Wingdings 3"/>
              </a:rPr>
              <a:t>Segundo tratado:</a:t>
            </a: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 ensaio sobre a origem, extensão e objetivo do governo civil.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1561" y="3875564"/>
            <a:ext cx="8064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/>
              <a:buChar char="&quot;"/>
            </a:pPr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Apenas o consentimento expresso dos governados é a fonte do poder político legítimo.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312949" y="324525"/>
            <a:ext cx="472276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4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GOVERNO CIVIL</a:t>
            </a:r>
            <a:endParaRPr lang="pt-BR" sz="4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249611" y="987254"/>
            <a:ext cx="27719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Dois tratados</a:t>
            </a:r>
            <a:endParaRPr lang="pt-B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02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611</Words>
  <Application>Microsoft Office PowerPoint</Application>
  <PresentationFormat>Apresentação na tela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Nespolo</dc:creator>
  <cp:lastModifiedBy>Nespolo</cp:lastModifiedBy>
  <cp:revision>34</cp:revision>
  <dcterms:created xsi:type="dcterms:W3CDTF">2012-10-17T03:25:51Z</dcterms:created>
  <dcterms:modified xsi:type="dcterms:W3CDTF">2012-10-23T03:17:24Z</dcterms:modified>
</cp:coreProperties>
</file>