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91" r:id="rId3"/>
    <p:sldId id="261" r:id="rId4"/>
    <p:sldId id="277" r:id="rId5"/>
    <p:sldId id="292" r:id="rId6"/>
    <p:sldId id="293" r:id="rId7"/>
    <p:sldId id="294" r:id="rId8"/>
    <p:sldId id="295" r:id="rId9"/>
    <p:sldId id="296" r:id="rId10"/>
    <p:sldId id="290" r:id="rId11"/>
    <p:sldId id="263" r:id="rId12"/>
    <p:sldId id="265" r:id="rId13"/>
    <p:sldId id="266" r:id="rId14"/>
    <p:sldId id="274" r:id="rId15"/>
    <p:sldId id="275" r:id="rId16"/>
    <p:sldId id="297" r:id="rId17"/>
    <p:sldId id="298" r:id="rId18"/>
    <p:sldId id="299" r:id="rId19"/>
    <p:sldId id="300" r:id="rId20"/>
    <p:sldId id="301" r:id="rId21"/>
    <p:sldId id="302" r:id="rId22"/>
    <p:sldId id="287" r:id="rId23"/>
    <p:sldId id="289" r:id="rId24"/>
    <p:sldId id="288" r:id="rId25"/>
    <p:sldId id="276" r:id="rId26"/>
    <p:sldId id="28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F0E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55" autoAdjust="0"/>
    <p:restoredTop sz="94671" autoAdjust="0"/>
  </p:normalViewPr>
  <p:slideViewPr>
    <p:cSldViewPr>
      <p:cViewPr varScale="1">
        <p:scale>
          <a:sx n="92" d="100"/>
          <a:sy n="92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6B0235-31D2-4FAB-923B-2B23055C913F}" type="datetimeFigureOut">
              <a:rPr lang="pt-BR" smtClean="0"/>
              <a:pPr/>
              <a:t>30/10/2012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6C0DA4-46C1-4ACF-AA78-2885F732644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edro\Desktop\_0001_ways2give_tocquville_hero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3986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4500570"/>
            <a:ext cx="9144000" cy="2071678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85852" y="785794"/>
            <a:ext cx="7500938" cy="321471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Universidade do Vale do Itajaí – UNIVALI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Curso de Direito -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Iº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Período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Disciplina: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Ciência Política</a:t>
            </a:r>
            <a:endParaRPr lang="pt-B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Acadêmicos: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Anderson, Everton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Fábio,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Kléber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Taivana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Yonathan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Grupo: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Alexis de </a:t>
            </a: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Tocqueville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Professor: M</a:t>
            </a:r>
            <a:r>
              <a:rPr kumimoji="0" lang="pt-BR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Rafael Padilha dos Santos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Itajaí – 2012/II</a:t>
            </a:r>
          </a:p>
        </p:txBody>
      </p:sp>
      <p:pic>
        <p:nvPicPr>
          <p:cNvPr id="13" name="Picture 2" descr="http://www.univali.br/templates/novo/img/univali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072074"/>
            <a:ext cx="1388456" cy="9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143504" y="214290"/>
            <a:ext cx="3796886" cy="135732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DEMOCRACIA  x  SOCIALISMO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214414" y="500042"/>
            <a:ext cx="3429024" cy="107157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357290" y="2000240"/>
            <a:ext cx="1857388" cy="71438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Democracia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28" y="574162"/>
            <a:ext cx="3143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rela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ç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ão entre socialismo e democracia é elucidada por meio de duas teses: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1357290" y="3286124"/>
            <a:ext cx="1857388" cy="71438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643306" y="2000240"/>
            <a:ext cx="1928826" cy="71438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Socialismo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000364" y="2571744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357290" y="34290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Socialismo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643306" y="3286124"/>
            <a:ext cx="1857388" cy="71438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Democracia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ergaminho horizontal 24"/>
          <p:cNvSpPr/>
          <p:nvPr/>
        </p:nvSpPr>
        <p:spPr>
          <a:xfrm>
            <a:off x="1357290" y="4143380"/>
            <a:ext cx="3857652" cy="2500330"/>
          </a:xfrm>
          <a:prstGeom prst="horizontalScroll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Apenas o socialismo reforçaria e alargaria a participação política, tornando possível a plena realização da democracia, pois defende a distribuição igualitária do poder econômico e político.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ergaminho vertical 25"/>
          <p:cNvSpPr/>
          <p:nvPr/>
        </p:nvSpPr>
        <p:spPr>
          <a:xfrm>
            <a:off x="5786446" y="1928802"/>
            <a:ext cx="3143272" cy="3643338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democratização levaria ao socialismo, fundada na transformação da propriedade e na coletivização pelos principais meios de produção.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3000364" y="385762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rot="5400000">
            <a:off x="4144166" y="428546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5429256" y="2571744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2831" y="2564904"/>
            <a:ext cx="811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30438" y="214290"/>
            <a:ext cx="7318026" cy="14287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00100" y="1928802"/>
            <a:ext cx="79296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  </a:t>
            </a:r>
            <a:r>
              <a:rPr lang="pt-BR" dirty="0" smtClean="0"/>
              <a:t>	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vai buscar sua ideia onde a vê ativa, triunfante, no único país do mundo onde realmente existe, no mundo moderno, algo grande e duradouro: na América do Norte.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se recusa a aceitar que a democracia possua outras determinações que não a mera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IGUALDADE 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OPORTUNIDADES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Sua rejeição à revolução social leva-o a confundir sistemas econômicos-políticos com formas de governo.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democracia liberal opõe o socialismo, para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foi à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IGUALDADE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NÃO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LIBERDADE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que constituiu o verdadeiro sinal de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DEMOCRACIA;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este pensador foi contrário a aristocracia e ao individualismo que é a ferrugem das sociedades, para ele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LIBERDADE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IGUALDADE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sintetizam a democracia.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acredita que a democracia e o socialismo possuem vínculos, se não por uma palavra 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IGUALDADE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mas, observa a diferença: 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DEMOCRACIA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quer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IGUALDADE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LIBERDADE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SOCIALISMO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quer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IGUALDADE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SUJEIÇÃO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i="1" u="sng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SERVIDÃO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ou seja, sujeitar-se - estar subordinado.</a:t>
            </a:r>
          </a:p>
          <a:p>
            <a:endParaRPr lang="pt-BR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339752" y="513170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DEMOCRACIA  x  SOCIALISMO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40859" y="998846"/>
            <a:ext cx="544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Segundo </a:t>
            </a:r>
            <a:r>
              <a:rPr lang="pt-B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Tocqueville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 rot="467002">
            <a:off x="4857752" y="285729"/>
            <a:ext cx="4071966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 rot="490539">
            <a:off x="4857752" y="571480"/>
            <a:ext cx="40719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Antigo Regime e a </a:t>
            </a:r>
            <a:r>
              <a:rPr lang="pt-B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Rev</a:t>
            </a:r>
            <a:r>
              <a:rPr lang="pt-BR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olu</a:t>
            </a:r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ção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1472" y="1857364"/>
            <a:ext cx="821536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457200" indent="-4572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	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seguintes as finalidades perseguidas por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nessa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obra:</a:t>
            </a:r>
            <a:r>
              <a:rPr lang="pt-B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explicar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por que a Revolução, que já se preparava em outras partes da Europa, eclodiu primeiro na França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entender por que os franceses, que deflagraram a Revolução em nome da liberdade, abandonaram cedo esse ideal; 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comprovar por que as mudanças efetivadas pela Revolução Francesa, já estavam presentes, de forma imperceptível, no Antigo Regime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alertar os seus contemporâneos, à luz da análise feita, para os riscos que corria a liberdade na França de meados do século XIX.</a:t>
            </a:r>
          </a:p>
          <a:p>
            <a:pPr marL="457200" indent="-45720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1538" y="285728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“o livro que publico agora não é uma História da Revolução, História que foi feita com demasiado brilho para que eu chegue a sonhar em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refaze-la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trata-se de um estudo sobre esta Revolução”</a:t>
            </a:r>
          </a:p>
          <a:p>
            <a:pPr algn="just"/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                         Alexis de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Tocqueville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582434" y="214291"/>
            <a:ext cx="7029424" cy="101566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16342" y="4163596"/>
            <a:ext cx="806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Arial" pitchFamily="34" charset="0"/>
                <a:cs typeface="Arial" pitchFamily="34" charset="0"/>
                <a:sym typeface="Wingdings 3"/>
              </a:rPr>
              <a:t>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53872" y="214290"/>
            <a:ext cx="68859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000" dirty="0" smtClean="0">
                <a:latin typeface="Arial" pitchFamily="34" charset="0"/>
                <a:cs typeface="Arial" pitchFamily="34" charset="0"/>
              </a:rPr>
              <a:t>Publicado em 1856 em que o autor analisa a sociedade francesa antes da Revolução Francesa e investiga as causas e forças que levaram à revolução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75776" y="1412776"/>
            <a:ext cx="8060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vê na França o desgaste das instituições de seu antigo regime monárquico. Mas tal desgaste não era específico deste país, toda a Europa assistia ao mesmo processo. No entanto, o fato da revolução ter ocorrido em seu país, e não em outro, tem uma explicação: a centralização e uniformização administrativa.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	O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distrito parisiense vinha há tempos concentrando o processo de industrialização o que corroborava para sua supremacia administrativa sobre os outros distritos. Como prova,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aponta para o fato de que o número de operários no distrito havia dobrado nos últimos sessenta anos que precederam a revolução.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	Além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do mais a sociedade francesa se encontrava esfacelada. Os membros de uma mesma classe não tinham unidade devido à falta de liberdade política. Do ponto de vista do autor, as classes mais atingidas são as classes altas, pois só elas têm a capacidade de governar. E isto porque somente elas dispõem de tempo para se instruírem e se dedicarem à política.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	Tem-se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então que a centralização administrativa uniformizava as classes privilegiadas (entendidas aqui tanto a nobreza quanto a burguesia), mas as desarticulava devido à falta de liberdade política e à diferenciação de direitos por privilégios ainda mantidos. Tal desarticulação tornava-as ineficazes no governo.</a:t>
            </a: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Pedro\Desktop\kkkk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214414" y="1643050"/>
            <a:ext cx="7572428" cy="3429024"/>
          </a:xfrm>
          <a:prstGeom prst="rect">
            <a:avLst/>
          </a:prstGeom>
          <a:noFill/>
        </p:spPr>
      </p:pic>
      <p:sp>
        <p:nvSpPr>
          <p:cNvPr id="21" name="Retângulo 20"/>
          <p:cNvSpPr/>
          <p:nvPr/>
        </p:nvSpPr>
        <p:spPr>
          <a:xfrm>
            <a:off x="1071538" y="5143512"/>
            <a:ext cx="807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...jamais voltará ao seu tamanho original".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00100" y="1071546"/>
            <a:ext cx="81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A mente que se abre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uma nova ideia...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715140" y="578645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Arial" pitchFamily="34" charset="0"/>
                <a:cs typeface="Arial" pitchFamily="34" charset="0"/>
              </a:rPr>
              <a:t>(Albert Einstein)</a:t>
            </a:r>
          </a:p>
        </p:txBody>
      </p:sp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43495" y="293167"/>
            <a:ext cx="49872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Questões chaves</a:t>
            </a:r>
          </a:p>
        </p:txBody>
      </p:sp>
      <p:pic>
        <p:nvPicPr>
          <p:cNvPr id="7172" name="Picture 4" descr="C:\Users\Pedro\Desktop\chave-de-ouro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 rot="5400000">
            <a:off x="83319" y="2059765"/>
            <a:ext cx="4610100" cy="2633662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4214810" y="1428736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Democracia como um Processo universal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357686" y="5214950"/>
            <a:ext cx="42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Revolução Francesa para </a:t>
            </a:r>
            <a:r>
              <a:rPr lang="pt-BR" b="1" u="sng" dirty="0" err="1" smtClean="0">
                <a:latin typeface="Arial" pitchFamily="34" charset="0"/>
                <a:cs typeface="Arial" pitchFamily="34" charset="0"/>
              </a:rPr>
              <a:t>Tocqueville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286248" y="1928802"/>
            <a:ext cx="21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Tirania da Maioria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86248" y="4714884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Surgimento da  Aristocracia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86248" y="242886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Estado Despótico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86248" y="292893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Papel do cidadão no regime democrático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57686" y="3500438"/>
            <a:ext cx="31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Liberdade para </a:t>
            </a:r>
            <a:r>
              <a:rPr lang="pt-BR" b="1" u="sng" dirty="0" err="1" smtClean="0">
                <a:latin typeface="Arial" pitchFamily="34" charset="0"/>
                <a:cs typeface="Arial" pitchFamily="34" charset="0"/>
              </a:rPr>
              <a:t>Tocqueville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3571868" y="271462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286248" y="414338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Centralização administrativa</a:t>
            </a:r>
            <a:endParaRPr lang="pt-BR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3571868" y="32146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3571868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3571868" y="435769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38" idx="0"/>
          </p:cNvCxnSpPr>
          <p:nvPr/>
        </p:nvCxnSpPr>
        <p:spPr>
          <a:xfrm rot="16200000" flipH="1">
            <a:off x="4035421" y="1465249"/>
            <a:ext cx="158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3571868" y="492919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3714744" y="55007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3571868" y="221455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have esquerda 37"/>
          <p:cNvSpPr/>
          <p:nvPr/>
        </p:nvSpPr>
        <p:spPr>
          <a:xfrm>
            <a:off x="3286116" y="1643050"/>
            <a:ext cx="571504" cy="38576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89248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Democracia: 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r>
              <a:rPr lang="pt-BR" b="1" u="sng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Processo universal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4280" y="1340768"/>
            <a:ext cx="8362216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	No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prefácio de sua obra,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deixa claro que o objetivo central é tratar do próximo advento,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irresistível e universal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da democracia no mundo.</a:t>
            </a:r>
          </a:p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	O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gradual desenvolvimento da igualdade é uma realidade providencial. Dessa realidade, tem ele as principais características: é universal, é durável, foge dia a dia à interferência humana; e, para seu progresso, contribuíram todos os acontecimentos, assim como todos os homens. Seria prudente imaginar que um movimento social de tão remotas origens pudesse ser detido por uma geração?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Pode-se conceber que, após ter destruído o sistema feudal e vencido os reis, irá a democracia recuar ante a burguesia e a classe rica? Agora que se tornou tão forte, e tão frágeis os seus adversários, deter-se-á ainda?</a:t>
            </a:r>
            <a:r>
              <a:rPr lang="pt-B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(TOCQUEVILLE, 1987: p. 9).</a:t>
            </a:r>
          </a:p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	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Isso não quer dizer, no entanto, que a ação humana (principalmente a ação política) não tem papel importante nas “eras democráticas”. É por meio da ação política dos indivíduos que se pode tornar possível a liberdade na igualdade. Escreve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“(...) A igualdade produz, com efeito, duas tendências: uma conduz os homens diretamente à independência e os pode impelir de repente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 a anarquia; a outra os conduz por um caminho mais longo, mais secreto, mais seguro, para a servidão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” (1987: p. 512). </a:t>
            </a:r>
          </a:p>
          <a:p>
            <a:pPr algn="just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Cabe,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então, educar </a:t>
            </a:r>
            <a:r>
              <a:rPr lang="pt-B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democracia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reanimar, se possível, as suas crenças, purificar seus costumes, regular os seus movimentos, pouco a pouco substituir a sua inexperiência pelo conhecimento dos negócios de Estado, os seus instintos cegos pela consciência dos seus verdadeiros interesses; adaptar o seu governo às condições de tempo e de lugar, modificá-lo conforme as circunstâncias e os homens – tal é o primeiro dos deveres impostos hoje em dia àqueles que dirigem a sociedade (TOCQUEVILLE, 1987: p. 14).</a:t>
            </a:r>
          </a:p>
          <a:p>
            <a:pPr>
              <a:buNone/>
            </a:pP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72684"/>
            <a:ext cx="8005026" cy="1571636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Tirania da Maioria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041402"/>
            <a:ext cx="8286808" cy="51959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	Embora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defendesse a democracia como princípio de realização da igualdade social (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“A Democracia na América”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), ele chama à atenção para o perigo do despotismo que decorre da democracia em função da prevalência do individualismo. O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individualismo leva ao conformismo, e este leva à centralização do Estado e a um poder estatal aberrante e condicionador das liberdades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Portanto, segundo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a democracia pode levar à atomização (polarização) da sociedade em torno de uma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opinião politicamente correta</a:t>
            </a:r>
            <a:r>
              <a:rPr lang="pt-BR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que se revela sob a forma de normas incontestadas e acríticas, devido exatamente à demissão de todos por via de um excesso de individualismo em circulação na sociedade. </a:t>
            </a:r>
          </a:p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 “tirania da maioria” ― segundo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― não é o “poder da maioria”.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“tirania da maioria” é a fraqueza da maioria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que se deixa manipular pelas elites que constroem ficticiamente essa opinião majoritária através da polarização da sociedade, tirando partido do individualismo exacerbado.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		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destaca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América, mesmo com a democracia,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não existem garantias contra a Tirania, esta, exercita pelo Estado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pois, se o cidadão precisa recorrer a justiça, está foi eleita pela maioria, se for recorrer ao governo local, este também foi eleito pela maioria, ou seja, democraticamente.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Desta forma, a liberdade torna-se limitada, pois não restam alternativas para o indivíduo, que ficará restringido a este ciclo vicioso, criado pela maioria, tornando-se assim uma tirania da maioria.</a:t>
            </a:r>
            <a:endParaRPr lang="pt-BR" sz="1600" b="1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pt-B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576530" cy="7747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Estado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Despótico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447800"/>
            <a:ext cx="8290778" cy="51244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verdade, pondera Quirino (2001, p.76), “[...] tendo os cidadãos abandonado os negócios públicos, os cuidados destes e o poder que deles decorre tendem a concentrar-se nas mãos de alguém”. 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 nesse indiferentismo político por parte dos cidadãos que residem, para </a:t>
            </a:r>
            <a:r>
              <a:rPr lang="pt-BR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Tocqueville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possibilidade do Estado, assumindo o vazio de poderes deixado pelos cidadãos, tornar-se despótico</a:t>
            </a:r>
            <a:r>
              <a:rPr lang="pt-B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nascimento e o crescimento do grande Estado despótico ocorre a partir do momento em que, a democracia, determinada por um princípio igualitário (ideal) e  por condições reais de igualização, possui um grande caminho a percorrer, caminho este, aliás, cheio de percalços, pois sua rota mais segura pode levar a esse Estado despótico e, portanto, à servidão dos homens (QUIRINO, 2001, p.122).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“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Suas ideias, seus sentimentos, sem contar uma série de causas particulares e acidentais, que se lhes acrescentam”, segundo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Chevallier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(2001, p.266), “concorre para impelir os homens democráticos ao caminho perverso e insidioso do despotismo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".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Conceito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Despotismo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os súditos são tratados como escravos. Diferentemente da ditadura ou da tirania, este não depende de o governante ter condições de se sobrepor ao povo, mas sim de o povo não ter condições de se expressar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auto-governar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814390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Papel do cidadão no regime democrático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42910" y="1500174"/>
            <a:ext cx="8286808" cy="4286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sz="1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 faz com que ocorra uma centralização administrativa que traz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consequência uma 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concentração 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poder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mão do Estado é a falta de participação popular no exercício da cidadania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evitar esse problema existem instituições que promovem a descentralização administrativa; no entanto, tais instituições obrigam a participação efetiva dos cidadãos na pratica política. A constituição de leis que garantem a liberdade ajuda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convivência do processo igualitário e de liberdade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é na própria democracia que encontramos os defeitos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democracia: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“é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a própria igualdade que torna os homens independentes uns dos outros, que os faz contrair o hábito e o gosto de seguir apenas a sua vontade em suas ações particulares, e esta inteira independência de que gozam, em relação aos seus iguais, os predispõe a considerar com descontentamento toda autoridade e lhes sugere logo a ideia e o amor da liberdade política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.” </a:t>
            </a:r>
            <a:endParaRPr lang="pt-BR" sz="2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           (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democracia na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América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358018" y="214290"/>
            <a:ext cx="4654142" cy="17594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44435" y="357166"/>
            <a:ext cx="3491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BIOGRAFIA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00894" y="1142984"/>
            <a:ext cx="4483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2800" dirty="0" smtClean="0">
                <a:latin typeface="Arial" pitchFamily="34" charset="0"/>
                <a:cs typeface="Arial" pitchFamily="34" charset="0"/>
              </a:rPr>
              <a:t>Alexis Henri Charles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Clérel</a:t>
            </a:r>
            <a:endParaRPr lang="pt-BR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Pedro\Desktop\AlexisdeTocquevi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6143636" y="1785926"/>
            <a:ext cx="2702731" cy="442915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142976" y="2132856"/>
            <a:ext cx="50852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00" dirty="0" smtClean="0">
                <a:latin typeface="Arial" pitchFamily="34" charset="0"/>
                <a:cs typeface="Arial" pitchFamily="34" charset="0"/>
              </a:rPr>
              <a:t>	Filho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do conde de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, pertencia, pelo lado paterno, à antiga nobreza normanda, sendo pelo paterno bisneto de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Malesherbes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. Em 1827, entrara na magistratura como juiz auditor no tribunal de Versalhes, onde se ligara a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Beaumont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. O conde de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era precisamente prefeito e concomitantemente Par de França. Ao romper a revolução de 1830, que expulsou o ramo primogênito dos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Borbuns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, o jovem era ainda auditor. De família legitimista, não podia esperar do novo regime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Orleanista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uma promoção que não lhe dera o ramo primogênito.  Além disso, sentia-se chamado a uma carreira diversa da magistratura. A nova revolução só fizera aumentar a intensidade de sua precoce meditação sobre o destino das sociedades europeias, entregues durante quarenta anos às tempestades políticas. Ele buscava um desafogo para essa meditação, um novo campo de observação onde verificar ideias, hipóteses, esperanças e temores, acumulados em seu pensamento sempre laborioso e em seu coração naturalmente inquieto.</a:t>
            </a:r>
          </a:p>
          <a:p>
            <a:pPr algn="just"/>
            <a:r>
              <a:rPr lang="pt-BR" sz="1300" dirty="0" smtClean="0">
                <a:latin typeface="Arial" pitchFamily="34" charset="0"/>
                <a:cs typeface="Arial" pitchFamily="34" charset="0"/>
              </a:rPr>
              <a:t>	Viajou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para os E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stado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nidos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, sociedade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política,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nova, que parecia ter resolvido com pleno êxito os problemas de liberdade e igualdade, entre os quais não cessava de se debater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França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, desde 1789. Confiou a seu amigo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Beaumont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um projeto de viajem. (...)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11478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14356"/>
            <a:ext cx="8005026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Liberdade para </a:t>
            </a:r>
            <a:r>
              <a:rPr lang="pt-BR" b="1" u="sng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340768"/>
            <a:ext cx="8290778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liberdade para </a:t>
            </a:r>
            <a:r>
              <a:rPr lang="pt-BR" sz="1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como a refere nas suas Memórias, deve ser “moderada, regular, contida pelos costumes e pelas leis”. É, em sua opinião, a pedra basilar de um governo democrático e livre</a:t>
            </a:r>
            <a:r>
              <a:rPr lang="pt-BR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isto, afasta-se de qualquer outra concepção de democracia que reivindique uma sociedade ideal, onde a liberdade pertença mais à imaginação de cada um do que à realidade social .</a:t>
            </a:r>
          </a:p>
          <a:p>
            <a:pPr algn="just">
              <a:buNone/>
            </a:pPr>
            <a:r>
              <a:rPr lang="pt-BR" sz="15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	Mas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por outro lado, opõe-se a outra concepção positiva de liberdade que toma como sinônimos (diretos) igualdade e igualitarismo – resultando numa anarquia e/ou despotismo igualitário. De fato, a questão da escolha entre a liberdade ou a igualdade radica em duas concepções de democracia: a democracia liberal e a democracia despótica. Por conseguinte, esta é a grande problemática que marcará o futuro. Com efeito, coloquemos as questões: Qual será o decurso da democracia? O que terá de se fazer para evitar o segundo percurso? Como poderemos conciliar a igualdade de condições com a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liberdade?</a:t>
            </a:r>
          </a:p>
          <a:p>
            <a:pPr algn="just">
              <a:buNone/>
            </a:pPr>
            <a:r>
              <a:rPr lang="pt-BR" sz="15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	Para </a:t>
            </a:r>
            <a:r>
              <a:rPr lang="pt-BR" sz="15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é necessário adaptar-se as leis às necessidades daquele Estado, visando o bem estar da maioria. Favorecer a igualdade permitindo que este </a:t>
            </a:r>
            <a:r>
              <a:rPr lang="pt-BR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Estado possa possibilitar as mesmas condições para todos, o que faria prevalecer esta igualdade nas próximas gerações. Isto, somente poderia ocorrer, em uma democracia, se o cidadão estivesse presente na política, desde a sua essência quando criança, sendo educado para ser participativo e com conhecimento para exercer de forma ativa na vida adulta. Desta forma, evita-se que paulatinamente a ignorância e a inércia do povo resulte inevitavelmente na concentração ilimitada de poder na mão de uma pessoa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Centralização administrativa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928670"/>
            <a:ext cx="8501090" cy="56436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	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nosso autor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comprova a partir da vasta documentação mobilizada. Escreve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: (...) “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Um estrangeiro ao qual fossem liberadas hoje todas as correspondências confidenciais que estavam contidas nos bilhetes do ministério do interior e das prefeituras, saberia muito mais sobre nós do que nós mesmos. No século XVIII, a administração pública já era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(...) 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muito centralizada, muito poderosa, prodigiosamente ativa. Vê-la-íamos ajudar sem cessar, impedir, permitir. Tinha muito para prometer e muito para dar. Influenciava já de mil maneiras, não somente no andamento geral dos negócios, mas também na sorte das famílias e na vida privada de cada homem. De resto, permanecia sem publicidade, o que fazia que as pessoas não tivessem medo de vir a expor aos seus olhos até as doenças mais secretas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(...)</a:t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mais incomodava </a:t>
            </a:r>
            <a:r>
              <a:rPr lang="pt-B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nosso autor era o efeito político que o centralismo terminara causando na sociedade francesa: o despotismo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O centralismo tirava da sociedade a sua iniciativa e a transformava em eterno menor de idade perante o Estado todo-poderoso. O grande mal causado à França pelo centralismo era antigo, no sentir de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 A substituição paulatina do velho direito consuetudinário germânico pelo direito romano, situava-se nas origens de todos os males e era como que a fonte jurídica do processo centralizador que se alastrou depois a todos os aspectos da vida social. O despotismo é, na sua essência, centralizador. Acaba com as solidariedades locais e torna insensíveis os cidadãos às comuns desgraças e necessidades. Descreve, de forma detalhada, o efeito deletério do despotismo, naquelas sociedades que, como a francesa, foram niveladas pelo centralismo avassalador do rei e os seus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intendentes.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470" y="500042"/>
            <a:ext cx="8005026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>
                <a:latin typeface="Arial" pitchFamily="34" charset="0"/>
                <a:cs typeface="Arial" pitchFamily="34" charset="0"/>
              </a:rPr>
              <a:t>Surgimento da  Aristocracia</a:t>
            </a:r>
            <a:br>
              <a:rPr lang="pt-BR" b="1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pic>
        <p:nvPicPr>
          <p:cNvPr id="3074" name="Picture 2" descr="C:\Users\Pedro\Desktop\lll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7"/>
            <a:ext cx="7636772" cy="1462789"/>
          </a:xfrm>
          <a:prstGeom prst="rect">
            <a:avLst/>
          </a:prstGeom>
          <a:noFill/>
        </p:spPr>
      </p:pic>
      <p:pic>
        <p:nvPicPr>
          <p:cNvPr id="3077" name="Picture 5" descr="C:\Users\Pedro\Desktop\pp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86628"/>
            <a:ext cx="7749504" cy="372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dro\Desktop\iiii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7780883" cy="2857899"/>
          </a:xfrm>
          <a:prstGeom prst="rect">
            <a:avLst/>
          </a:prstGeom>
          <a:noFill/>
        </p:spPr>
      </p:pic>
      <p:pic>
        <p:nvPicPr>
          <p:cNvPr id="4099" name="Picture 3" descr="C:\Users\Pedro\Desktop\nn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714752"/>
            <a:ext cx="7632848" cy="716960"/>
          </a:xfrm>
          <a:prstGeom prst="rect">
            <a:avLst/>
          </a:prstGeom>
          <a:noFill/>
        </p:spPr>
      </p:pic>
      <p:pic>
        <p:nvPicPr>
          <p:cNvPr id="4100" name="Picture 4" descr="C:\Users\Pedro\Desktop\WL56SBCALUV5KWCAWVT9X5CAIEATCZCANAKT4VCAHFFKB8CAQM6ET4CA2HKYTBCAJC5HWACAPT2Q6JCAF04ROKCAFFNWCECABN7RS8CAU04HI7CA03XGP4CAM3QK7SCAU0SXAJCAMS92IKCAEV7DEDCA3D6W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7786742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143900" cy="846158"/>
          </a:xfrm>
        </p:spPr>
        <p:txBody>
          <a:bodyPr>
            <a:noAutofit/>
          </a:bodyPr>
          <a:lstStyle/>
          <a:p>
            <a:pPr algn="ctr"/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>Revolução </a:t>
            </a:r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>Francesa</a:t>
            </a:r>
            <a:br>
              <a:rPr lang="pt-BR" sz="36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3600" b="1" u="sng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36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u="sng" dirty="0" smtClean="0">
                <a:latin typeface="Arial" pitchFamily="34" charset="0"/>
                <a:cs typeface="Arial" pitchFamily="34" charset="0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468320"/>
            <a:ext cx="8290778" cy="45529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Como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objetivo da Revolução Francesa – escreve o nosso autor – não era tão - somente mudar o governo mas também abolir a antiga forma de sociedade, teve de atacar-se, ao mesmo tempo, a todos os poderes estabelecidos, arruinar todas as influências reconhecidas, apagar as tradições, renovar os costumes e os hábitos e esvaziar, de certa maneira, o espírito humano de todas as ideias sobre as quais se assentavam até então o respeito e a obediência. De lá, seu caráter tão singularmente anárquico.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	Mas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afastemos estes resquícios – prossegue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– e perceberemos um poder central imenso que atraiu e engoliu em sua unidade todas as parcelas de autoridade e influência antes disseminadas numa porção de poderes secundários, de ordens, de classes, profissões, famílias e indivíduos, por assim dizer espalhados em todo o corpo social. Não se tinha visto no mundo um poder semelhante desde a queda do Império Romano. A Revolução criou esta nova potência ou, melhor, esta saiu das ruínas feitas pela Revolução.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edro\Desktop\talentos1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6472238" cy="64008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214414" y="500042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FIM</a:t>
            </a:r>
            <a:endParaRPr lang="pt-BR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pPr algn="ctr"/>
            <a:r>
              <a:rPr lang="pt-BR" b="1" dirty="0" smtClean="0">
                <a:effectLst/>
                <a:latin typeface="Arial" pitchFamily="34" charset="0"/>
                <a:cs typeface="Arial" pitchFamily="34" charset="0"/>
              </a:rPr>
              <a:t>Referências</a:t>
            </a:r>
            <a:endParaRPr lang="pt-BR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6668" y="1508720"/>
            <a:ext cx="8111836" cy="48006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t-BR" sz="5500" dirty="0" smtClean="0">
                <a:latin typeface="Arial" pitchFamily="34" charset="0"/>
                <a:cs typeface="Arial" pitchFamily="34" charset="0"/>
              </a:rPr>
              <a:t>CHEVALLIER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5500" dirty="0" err="1" smtClean="0">
                <a:latin typeface="Arial" pitchFamily="34" charset="0"/>
                <a:cs typeface="Arial" pitchFamily="34" charset="0"/>
              </a:rPr>
              <a:t>Jean-Jacque</a:t>
            </a: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. As </a:t>
            </a: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grandes obras políticas de Maquiavel </a:t>
            </a: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a nossos </a:t>
            </a: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dias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. trad. </a:t>
            </a:r>
            <a:r>
              <a:rPr lang="pt-BR" sz="5500" dirty="0" err="1" smtClean="0">
                <a:latin typeface="Arial" pitchFamily="34" charset="0"/>
                <a:cs typeface="Arial" pitchFamily="34" charset="0"/>
              </a:rPr>
              <a:t>Lydia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 Cristina. 8. ed. Rio de Janeiro: Agir, 2001. </a:t>
            </a:r>
            <a:endParaRPr lang="pt-BR" sz="5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5500" dirty="0" smtClean="0">
                <a:latin typeface="Arial" pitchFamily="34" charset="0"/>
                <a:cs typeface="Arial" pitchFamily="34" charset="0"/>
              </a:rPr>
              <a:t>QUIRINO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, Célia Nunes Galvão. </a:t>
            </a: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Dos infortúnios da igualdade ao gozo da liberdade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: uma análise do pensamento político de Alexis de </a:t>
            </a:r>
            <a:r>
              <a:rPr lang="pt-BR" sz="5500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.  São Paulo: Discurso Editorial, 2001. </a:t>
            </a:r>
          </a:p>
          <a:p>
            <a:pPr>
              <a:buFont typeface="Wingdings" pitchFamily="2" charset="2"/>
              <a:buChar char="Ø"/>
              <a:defRPr/>
            </a:pP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5500" dirty="0" smtClean="0">
                <a:latin typeface="Arial" pitchFamily="34" charset="0"/>
                <a:cs typeface="Arial" pitchFamily="34" charset="0"/>
              </a:rPr>
              <a:t>QUIRINO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, Célia Galvão. (</a:t>
            </a:r>
            <a:r>
              <a:rPr lang="pt-BR" sz="5500" dirty="0" err="1" smtClean="0">
                <a:latin typeface="Arial" pitchFamily="34" charset="0"/>
                <a:cs typeface="Arial" pitchFamily="34" charset="0"/>
              </a:rPr>
              <a:t>Org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pt-BR" sz="5500" b="1" dirty="0" smtClean="0">
                <a:latin typeface="Arial" pitchFamily="34" charset="0"/>
                <a:cs typeface="Arial" pitchFamily="34" charset="0"/>
              </a:rPr>
              <a:t>Clássicos do Pensamento Político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. 2. ed. São Paulo: Editora da Universidade de São Paulo, 2004</a:t>
            </a:r>
          </a:p>
          <a:p>
            <a:pPr>
              <a:buFont typeface="Wingdings" pitchFamily="2" charset="2"/>
              <a:buChar char="Ø"/>
              <a:defRPr/>
            </a:pP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5500" dirty="0" smtClean="0">
                <a:latin typeface="Arial" pitchFamily="34" charset="0"/>
                <a:cs typeface="Arial" pitchFamily="34" charset="0"/>
              </a:rPr>
              <a:t>WEFFORT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, Francisco Correia. (Org.). Os Clássicos da Política: Volume II. 13. ed. São Paulo: Ática, 2000.    </a:t>
            </a:r>
          </a:p>
          <a:p>
            <a:pPr>
              <a:buFont typeface="Wingdings" pitchFamily="2" charset="2"/>
              <a:buChar char="Ø"/>
              <a:defRPr/>
            </a:pPr>
            <a:endParaRPr lang="pt-BR" sz="5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t-BR" sz="5500" dirty="0" smtClean="0">
                <a:latin typeface="Arial" pitchFamily="34" charset="0"/>
                <a:cs typeface="Arial" pitchFamily="34" charset="0"/>
              </a:rPr>
              <a:t>WOLKMER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, Antonio Carlos. (Org.). Introdução à história do pensamento político. Rio de janeiro: Renovar, 2003</a:t>
            </a:r>
            <a:r>
              <a:rPr lang="pt-BR" sz="5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5000628" y="161561"/>
            <a:ext cx="4009490" cy="17594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357818" y="275164"/>
            <a:ext cx="35346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t-BR" sz="4800" b="1" dirty="0" smtClean="0">
                <a:ln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CONTEXTO</a:t>
            </a:r>
          </a:p>
          <a:p>
            <a:pPr algn="r"/>
            <a:r>
              <a:rPr lang="pt-BR" sz="4800" b="1" dirty="0" smtClean="0">
                <a:ln>
                  <a:prstDash val="solid"/>
                </a:ln>
                <a:solidFill>
                  <a:schemeClr val="accent5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HISTÓRICO</a:t>
            </a:r>
            <a:endParaRPr lang="pt-BR" sz="4800" b="1" dirty="0">
              <a:ln>
                <a:prstDash val="solid"/>
              </a:ln>
              <a:solidFill>
                <a:schemeClr val="accent5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043608" y="4257144"/>
            <a:ext cx="77048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429124" y="4286256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475656" y="4293096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059832" y="3825096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rot="5400000">
            <a:off x="5929322" y="4071942"/>
            <a:ext cx="42862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7786710" y="4286256"/>
            <a:ext cx="0" cy="468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95536" y="4869160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1805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943708" y="2958043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1831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428992" y="4857760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1839 - 1851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000628" y="3000372"/>
            <a:ext cx="234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1850</a:t>
            </a:r>
          </a:p>
          <a:p>
            <a:pPr algn="ctr"/>
            <a:endParaRPr lang="pt-BR" sz="24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572264" y="4857760"/>
            <a:ext cx="238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1859</a:t>
            </a:r>
          </a:p>
          <a:p>
            <a:pPr algn="ctr"/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edro\Desktop\424px-Grand_Royal_Coat_of_Arms_of_Franc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132" y="285728"/>
            <a:ext cx="1571636" cy="2071702"/>
          </a:xfrm>
          <a:prstGeom prst="rect">
            <a:avLst/>
          </a:prstGeom>
          <a:noFill/>
        </p:spPr>
      </p:pic>
      <p:pic>
        <p:nvPicPr>
          <p:cNvPr id="2051" name="Picture 3" descr="C:\Users\Pedro\Desktop\489px-Coat_of_Arms_of_the_July_Monarchy_(1830-31)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082" y="285728"/>
            <a:ext cx="1785950" cy="2071702"/>
          </a:xfrm>
          <a:prstGeom prst="rect">
            <a:avLst/>
          </a:prstGeom>
          <a:noFill/>
        </p:spPr>
      </p:pic>
      <p:pic>
        <p:nvPicPr>
          <p:cNvPr id="2052" name="Picture 4" descr="C:\Users\Pedro\Desktop\sta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14752"/>
            <a:ext cx="388936" cy="357190"/>
          </a:xfrm>
          <a:prstGeom prst="rect">
            <a:avLst/>
          </a:prstGeom>
          <a:noFill/>
        </p:spPr>
      </p:pic>
      <p:pic>
        <p:nvPicPr>
          <p:cNvPr id="2053" name="Picture 5" descr="C:\Users\Pedro\Desktop\untitledLL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643314"/>
            <a:ext cx="214314" cy="444217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3286116" y="535782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Câmara dos deputados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571604" y="3000372"/>
            <a:ext cx="307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Viagem aos Estados Unidos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31008" y="2428868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Casa de Bourbon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359834" y="2428868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>
                <a:latin typeface="Arial" pitchFamily="34" charset="0"/>
                <a:cs typeface="Arial" pitchFamily="34" charset="0"/>
              </a:rPr>
              <a:t>Casa de Orleães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357166"/>
            <a:ext cx="8219340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 LIBERDADE – IGUALDADE - DEMOCRACIA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edro\Desktop\consulte-9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3196">
            <a:off x="2550456" y="4414129"/>
            <a:ext cx="4762500" cy="1976428"/>
          </a:xfrm>
          <a:prstGeom prst="rect">
            <a:avLst/>
          </a:prstGeom>
          <a:noFill/>
        </p:spPr>
      </p:pic>
      <p:sp>
        <p:nvSpPr>
          <p:cNvPr id="5" name="Pergaminho horizontal 4"/>
          <p:cNvSpPr/>
          <p:nvPr/>
        </p:nvSpPr>
        <p:spPr>
          <a:xfrm>
            <a:off x="1857356" y="1142984"/>
            <a:ext cx="6072230" cy="2928958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O que fazer para que o desenvolvimento da igualdade irrefreável não seja inibidor da liberdade, podendo por isso vir a destruí-la.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angulado 9"/>
          <p:cNvCxnSpPr/>
          <p:nvPr/>
        </p:nvCxnSpPr>
        <p:spPr>
          <a:xfrm rot="16200000" flipH="1">
            <a:off x="1250133" y="1678769"/>
            <a:ext cx="857256" cy="785818"/>
          </a:xfrm>
          <a:prstGeom prst="bentConnector3">
            <a:avLst>
              <a:gd name="adj1" fmla="val 50000"/>
            </a:avLst>
          </a:prstGeom>
          <a:ln>
            <a:solidFill>
              <a:srgbClr val="9A2F0E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1142976" y="214291"/>
            <a:ext cx="3857652" cy="15716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14414" y="357166"/>
            <a:ext cx="3717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DEMOCRACIA</a:t>
            </a:r>
            <a:endParaRPr lang="pt-B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85852" y="1071546"/>
            <a:ext cx="371477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UM PROCESSO UNIVERSAL</a:t>
            </a:r>
            <a:endParaRPr lang="pt-BR" sz="2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ergaminho vertical 18"/>
          <p:cNvSpPr/>
          <p:nvPr/>
        </p:nvSpPr>
        <p:spPr>
          <a:xfrm>
            <a:off x="1428728" y="2571744"/>
            <a:ext cx="3143272" cy="4000528"/>
          </a:xfrm>
          <a:prstGeom prst="verticalScroll">
            <a:avLst/>
          </a:prstGeo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“é universal, durável e todos os acontecimentos, como todos os homens, servem ao seu desenvolvimento. Querer parar a democracia parecia então lutar contra Deus”. TOQUEVILLE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76056" y="116632"/>
            <a:ext cx="3960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ASSIM, </a:t>
            </a:r>
            <a:r>
              <a:rPr lang="pt-BR" dirty="0" smtClean="0"/>
              <a:t>a grande revolução democrática, longe de ser como alguns se compraziam ainda em acreditar, um acidente local e temporário, apresentava um caráter universal e, por pouco que se quisesse investigar o passado, surgia mesmo como “o mais continuo, o mais antigo e o mais permanente fato conhecido na história.”</a:t>
            </a:r>
          </a:p>
          <a:p>
            <a:pPr algn="just"/>
            <a:r>
              <a:rPr lang="pt-BR" dirty="0" smtClean="0"/>
              <a:t>	Havia </a:t>
            </a:r>
            <a:r>
              <a:rPr lang="pt-BR" dirty="0" smtClean="0"/>
              <a:t>sete séculos que a história se achava dominada por uma espécie de lei de nivelamento, todos os grandes acontecimentos, das cruzadas ao protestantismo, todas as grandes descobertas tinham resultado em proveito da igualdade e em detrimento do privilégio de nascimento; todos os acontecimentos e todas as descobertas, agindo na escala social, tinham feito descer o nobre e subir o plebeu.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7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355976" y="161561"/>
            <a:ext cx="4654142" cy="175948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57752" y="285728"/>
            <a:ext cx="4065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Os meandros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10979" y="987254"/>
            <a:ext cx="2811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haroni" pitchFamily="2" charset="-79"/>
                <a:cs typeface="Aharoni" pitchFamily="2" charset="-79"/>
              </a:rPr>
              <a:t>Da igualdade</a:t>
            </a:r>
            <a:endParaRPr lang="pt-B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Pergaminho horizontal 18"/>
          <p:cNvSpPr/>
          <p:nvPr/>
        </p:nvSpPr>
        <p:spPr>
          <a:xfrm rot="21391383">
            <a:off x="1350441" y="511050"/>
            <a:ext cx="2786082" cy="2214578"/>
          </a:xfrm>
          <a:prstGeom prst="horizontalScroll">
            <a:avLst>
              <a:gd name="adj" fmla="val 12500"/>
            </a:avLst>
          </a:prstGeom>
          <a:solidFill>
            <a:srgbClr val="9A2F0E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...A ação do povo irá definir se a democracia será liberal ou tirânica.</a:t>
            </a:r>
            <a:endParaRPr lang="pt-BR" dirty="0"/>
          </a:p>
        </p:txBody>
      </p:sp>
      <p:sp>
        <p:nvSpPr>
          <p:cNvPr id="21" name="Pergaminho horizontal 20"/>
          <p:cNvSpPr/>
          <p:nvPr/>
        </p:nvSpPr>
        <p:spPr>
          <a:xfrm rot="21338191">
            <a:off x="5564060" y="2006202"/>
            <a:ext cx="2286016" cy="1245467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Individualismo</a:t>
            </a:r>
            <a:endParaRPr lang="pt-BR" dirty="0"/>
          </a:p>
        </p:txBody>
      </p:sp>
      <p:sp>
        <p:nvSpPr>
          <p:cNvPr id="22" name="Pergaminho horizontal 21"/>
          <p:cNvSpPr/>
          <p:nvPr/>
        </p:nvSpPr>
        <p:spPr>
          <a:xfrm rot="21374727">
            <a:off x="1516126" y="2729605"/>
            <a:ext cx="2857520" cy="1214446"/>
          </a:xfrm>
          <a:prstGeom prst="horizontalScroll">
            <a:avLst>
              <a:gd name="adj" fmla="val 13798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Sociedade de massa</a:t>
            </a:r>
            <a:endParaRPr lang="pt-BR" dirty="0"/>
          </a:p>
        </p:txBody>
      </p:sp>
      <p:sp>
        <p:nvSpPr>
          <p:cNvPr id="23" name="Pergaminho horizontal 22"/>
          <p:cNvSpPr/>
          <p:nvPr/>
        </p:nvSpPr>
        <p:spPr>
          <a:xfrm rot="246227">
            <a:off x="1500166" y="4071942"/>
            <a:ext cx="2857520" cy="1033272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Tirania da maioria</a:t>
            </a:r>
            <a:endParaRPr lang="pt-BR" dirty="0"/>
          </a:p>
        </p:txBody>
      </p:sp>
      <p:sp>
        <p:nvSpPr>
          <p:cNvPr id="24" name="Pergaminho horizontal 23"/>
          <p:cNvSpPr/>
          <p:nvPr/>
        </p:nvSpPr>
        <p:spPr>
          <a:xfrm rot="21431130">
            <a:off x="1516126" y="5322107"/>
            <a:ext cx="2857520" cy="121444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Destruição de manifestações da parcela minoritária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571604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6" name="Pergaminho horizontal 25"/>
          <p:cNvSpPr/>
          <p:nvPr/>
        </p:nvSpPr>
        <p:spPr>
          <a:xfrm rot="412986">
            <a:off x="5865909" y="3239217"/>
            <a:ext cx="2210363" cy="1213835"/>
          </a:xfrm>
          <a:prstGeom prst="horizontalScrol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Desinteresse </a:t>
            </a:r>
            <a:r>
              <a:rPr lang="pt-BR" dirty="0" smtClean="0"/>
              <a:t>pela coisa pública</a:t>
            </a:r>
          </a:p>
          <a:p>
            <a:pPr algn="ctr"/>
            <a:endParaRPr lang="pt-BR" dirty="0"/>
          </a:p>
        </p:txBody>
      </p:sp>
      <p:sp>
        <p:nvSpPr>
          <p:cNvPr id="27" name="Pergaminho horizontal 26"/>
          <p:cNvSpPr/>
          <p:nvPr/>
        </p:nvSpPr>
        <p:spPr>
          <a:xfrm>
            <a:off x="5572132" y="4500570"/>
            <a:ext cx="2071702" cy="1214446"/>
          </a:xfrm>
          <a:prstGeom prst="horizontalScrol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Centralização do Poder</a:t>
            </a:r>
          </a:p>
          <a:p>
            <a:pPr algn="ctr"/>
            <a:endParaRPr lang="pt-BR" dirty="0"/>
          </a:p>
        </p:txBody>
      </p:sp>
      <p:sp>
        <p:nvSpPr>
          <p:cNvPr id="28" name="Pergaminho horizontal 27"/>
          <p:cNvSpPr/>
          <p:nvPr/>
        </p:nvSpPr>
        <p:spPr>
          <a:xfrm>
            <a:off x="6156176" y="5286388"/>
            <a:ext cx="2571768" cy="128588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Estado autoritário/Despótico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5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142976" y="214290"/>
            <a:ext cx="4439828" cy="16430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500166" y="357166"/>
            <a:ext cx="38379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Ação política</a:t>
            </a:r>
            <a:endParaRPr lang="pt-B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85786" y="1142984"/>
            <a:ext cx="5072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 instituições Políticas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4" descr="C:\Users\Pedro\Desktop\mino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44" y="1785926"/>
            <a:ext cx="3214774" cy="450215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071538" y="2571743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Tocqueville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	É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 própria igualdade que torna os homens independentes uns dos outros, que os faz contrair o hábito e o gosto de seguir apenas a sua vontade em suas ações, em relação a seus iguais, os predispões a considerar com descontentamento toda autoridade e lhes sugere logo a ideia e o amor da liberdade política.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 rot="5400000">
            <a:off x="-642974" y="4143380"/>
            <a:ext cx="3429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1000100" y="2571744"/>
            <a:ext cx="478634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rot="5400000">
            <a:off x="4000496" y="4143380"/>
            <a:ext cx="342902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1000100" y="5715016"/>
            <a:ext cx="478634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286248" y="214290"/>
            <a:ext cx="4654142" cy="18386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071934" y="1142984"/>
            <a:ext cx="5072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LIBERAL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43438" y="357166"/>
            <a:ext cx="4217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Um manifesto</a:t>
            </a:r>
            <a:endParaRPr lang="pt-BR" sz="4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14414" y="2428868"/>
            <a:ext cx="6500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Sua </a:t>
            </a:r>
            <a:r>
              <a:rPr lang="pt-BR" dirty="0" smtClean="0"/>
              <a:t>contestação as diversas tendências do socialismo, residia sobretudo na em sua linha teórica, em que um Estado intervencionista agigantado deveria ser o único responsável pela direção política da nação. Isso significa, para </a:t>
            </a:r>
            <a:r>
              <a:rPr lang="pt-BR" dirty="0" err="1" smtClean="0"/>
              <a:t>Tocqueville</a:t>
            </a:r>
            <a:r>
              <a:rPr lang="pt-BR" dirty="0" smtClean="0"/>
              <a:t>, a criação de um Estado despótico, no qual a liberdade dos cidadãos desaparecerá.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285984" y="4643446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Toda </a:t>
            </a:r>
            <a:r>
              <a:rPr lang="pt-BR" dirty="0" smtClean="0"/>
              <a:t>obra de Alexis de </a:t>
            </a:r>
            <a:r>
              <a:rPr lang="pt-BR" dirty="0" err="1" smtClean="0"/>
              <a:t>Tocqueville</a:t>
            </a:r>
            <a:r>
              <a:rPr lang="pt-BR" dirty="0" smtClean="0"/>
              <a:t> surge aos nossos olhos como um grande manifesto liberal ao povo </a:t>
            </a:r>
            <a:r>
              <a:rPr lang="pt-BR" dirty="0" smtClean="0"/>
              <a:t>francês. Ora </a:t>
            </a:r>
            <a:r>
              <a:rPr lang="pt-BR" dirty="0" smtClean="0"/>
              <a:t>ele, a Revolução francesa não acabou, ela foi parte de um processo mais duradouro de democratização. E depende apenas do povo francês atingir um Estado igualitário na liberdade, ou na tirania.</a:t>
            </a:r>
            <a:endParaRPr lang="pt-BR" dirty="0"/>
          </a:p>
        </p:txBody>
      </p:sp>
      <p:cxnSp>
        <p:nvCxnSpPr>
          <p:cNvPr id="25" name="Forma 24"/>
          <p:cNvCxnSpPr/>
          <p:nvPr/>
        </p:nvCxnSpPr>
        <p:spPr>
          <a:xfrm rot="10800000" flipV="1">
            <a:off x="3857620" y="1428736"/>
            <a:ext cx="357190" cy="850620"/>
          </a:xfrm>
          <a:prstGeom prst="curvedConnector2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em curva 30"/>
          <p:cNvCxnSpPr/>
          <p:nvPr/>
        </p:nvCxnSpPr>
        <p:spPr>
          <a:xfrm rot="5400000">
            <a:off x="6965967" y="3392487"/>
            <a:ext cx="2357454" cy="1588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4357686" y="161561"/>
            <a:ext cx="4654142" cy="19815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"Logo que colocamos os pés em solo americano, ficamos impressionados com uma espécie de tumulto...  Até parece que o único prazer que o americano conhece é tomar parte do governo e discutir as suas medidas.”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142975" y="3297573"/>
            <a:ext cx="4786345" cy="32464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edro\Desktop\Tocqueville_AdemocracianaAmerica.jpg"/>
          <p:cNvPicPr>
            <a:picLocks noChangeAspect="1" noChangeArrowheads="1"/>
          </p:cNvPicPr>
          <p:nvPr/>
        </p:nvPicPr>
        <p:blipFill>
          <a:blip r:embed="rId2" cstate="print">
            <a:lum bright="19000" contrast="-2000"/>
          </a:blip>
          <a:srcRect/>
          <a:stretch>
            <a:fillRect/>
          </a:stretch>
        </p:blipFill>
        <p:spPr bwMode="auto">
          <a:xfrm rot="21208577">
            <a:off x="1495303" y="16521"/>
            <a:ext cx="2215178" cy="3065749"/>
          </a:xfrm>
          <a:prstGeom prst="rect">
            <a:avLst/>
          </a:prstGeom>
          <a:ln cmpd="sng"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3074" name="Picture 2" descr="C:\Users\Pedro\Desktop\(O)AntigoRegimeEARevolu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3599">
            <a:off x="6316833" y="2683122"/>
            <a:ext cx="2476504" cy="365322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331640" y="3356992"/>
            <a:ext cx="442915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Quando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a separa de todos os acidentes que momentaneamente alteraram sua fisionomia em diferentes épocas e em diversos países, para considera-la apenas em si mesma (Revolução Francesa), vê-se claramente que esta revolução não teve por efeito senão abolir estas instituições políticas que, durante muitos séculos, tinham reinado integralmente na maior parte dos países europeus e que comumente são designadas pelo nome de instituições feudais, para substituí-las por uma ordem social e política mais uniforme e mais simples e que tinha como base a igualdade de condições.</a:t>
            </a:r>
          </a:p>
          <a:p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 rot="10800000">
            <a:off x="3571868" y="642918"/>
            <a:ext cx="8572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rot="10800000">
            <a:off x="5643570" y="5857892"/>
            <a:ext cx="5715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2680</TotalTime>
  <Words>570</Words>
  <Application>Microsoft Office PowerPoint</Application>
  <PresentationFormat>Apresentação na tela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Democracia:  um Processo universal </vt:lpstr>
      <vt:lpstr>Tirania da Maioria </vt:lpstr>
      <vt:lpstr>Estado Despótico </vt:lpstr>
      <vt:lpstr>Papel do cidadão no regime democrático </vt:lpstr>
      <vt:lpstr>Liberdade para Tocqueville </vt:lpstr>
      <vt:lpstr>Centralização administrativa </vt:lpstr>
      <vt:lpstr>Surgimento da  Aristocracia </vt:lpstr>
      <vt:lpstr>Apresentação do PowerPoint</vt:lpstr>
      <vt:lpstr>Revolução Francesa para Tocqueville 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Nespolo</dc:creator>
  <cp:lastModifiedBy>007</cp:lastModifiedBy>
  <cp:revision>196</cp:revision>
  <dcterms:created xsi:type="dcterms:W3CDTF">2012-10-17T03:25:51Z</dcterms:created>
  <dcterms:modified xsi:type="dcterms:W3CDTF">2012-10-30T13:31:12Z</dcterms:modified>
</cp:coreProperties>
</file>