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5" autoAdjust="0"/>
    <p:restoredTop sz="94660"/>
  </p:normalViewPr>
  <p:slideViewPr>
    <p:cSldViewPr>
      <p:cViewPr>
        <p:scale>
          <a:sx n="94" d="100"/>
          <a:sy n="94" d="100"/>
        </p:scale>
        <p:origin x="-1272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4624F8D7-98B1-4EF6-B6E3-F62E3A8BE2CF}" type="datetimeFigureOut">
              <a:rPr lang="pt-BR" smtClean="0"/>
              <a:t>22/11/2012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4FC06-BB68-47DA-8279-51A6954ACB0F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8136904" cy="1542033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>A SOCIOLOGIA JURÍDICA NO BRASIL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552" y="2996952"/>
            <a:ext cx="5616624" cy="36004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pt-BR" sz="2400" dirty="0" smtClean="0"/>
              <a:t>Universidade do Vale do Itajaí</a:t>
            </a:r>
          </a:p>
          <a:p>
            <a:pPr algn="l"/>
            <a:r>
              <a:rPr lang="pt-BR" sz="2400" dirty="0" smtClean="0"/>
              <a:t>Disciplina: Sociologia Geral e Jurídica</a:t>
            </a:r>
          </a:p>
          <a:p>
            <a:pPr algn="l"/>
            <a:r>
              <a:rPr lang="pt-BR" sz="2400" dirty="0" smtClean="0"/>
              <a:t>Professora: Ana Cláudia </a:t>
            </a:r>
            <a:r>
              <a:rPr lang="pt-BR" sz="2400" dirty="0" err="1" smtClean="0"/>
              <a:t>Delfini</a:t>
            </a:r>
            <a:endParaRPr lang="pt-BR" sz="2400" dirty="0" smtClean="0"/>
          </a:p>
          <a:p>
            <a:pPr algn="l"/>
            <a:r>
              <a:rPr lang="pt-BR" sz="2400" dirty="0" smtClean="0"/>
              <a:t>Acadêmicas: </a:t>
            </a:r>
            <a:r>
              <a:rPr lang="pt-BR" sz="2400" dirty="0" err="1" smtClean="0"/>
              <a:t>Manuella</a:t>
            </a:r>
            <a:r>
              <a:rPr lang="pt-BR" sz="2400" dirty="0" smtClean="0"/>
              <a:t> Gonçalves</a:t>
            </a:r>
          </a:p>
          <a:p>
            <a:pPr algn="l"/>
            <a:r>
              <a:rPr lang="pt-BR" sz="2400" dirty="0"/>
              <a:t> </a:t>
            </a:r>
            <a:r>
              <a:rPr lang="pt-BR" sz="2400" dirty="0" smtClean="0"/>
              <a:t>                       Rebecca P. </a:t>
            </a:r>
            <a:r>
              <a:rPr lang="pt-BR" sz="2400" dirty="0" err="1" smtClean="0"/>
              <a:t>Schulze</a:t>
            </a:r>
            <a:endParaRPr lang="pt-BR" sz="2400" dirty="0" smtClean="0"/>
          </a:p>
          <a:p>
            <a:pPr algn="l"/>
            <a:r>
              <a:rPr lang="pt-BR" sz="2400" dirty="0"/>
              <a:t> </a:t>
            </a:r>
            <a:r>
              <a:rPr lang="pt-BR" sz="2400" dirty="0" smtClean="0"/>
              <a:t>                       Kelly Cristina</a:t>
            </a:r>
          </a:p>
          <a:p>
            <a:pPr algn="l"/>
            <a:r>
              <a:rPr lang="pt-BR" sz="2400" dirty="0"/>
              <a:t> </a:t>
            </a:r>
            <a:r>
              <a:rPr lang="pt-BR" sz="2400" dirty="0" smtClean="0"/>
              <a:t>                       Claudiane Cardoso</a:t>
            </a:r>
          </a:p>
          <a:p>
            <a:pPr algn="l"/>
            <a:r>
              <a:rPr lang="pt-BR" sz="2400" dirty="0"/>
              <a:t> </a:t>
            </a:r>
            <a:r>
              <a:rPr lang="pt-BR" sz="2400" dirty="0" smtClean="0"/>
              <a:t>                       Talita Caroline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301763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980728"/>
            <a:ext cx="871296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/>
              <a:t>LINHA DO TEMPO DA SOCIOLOGIA JURÍDICA NO </a:t>
            </a:r>
            <a:r>
              <a:rPr lang="pt-BR" b="1" dirty="0" smtClean="0"/>
              <a:t>BRASIL</a:t>
            </a:r>
            <a:endParaRPr lang="pt-BR" b="1" dirty="0"/>
          </a:p>
          <a:p>
            <a:r>
              <a:rPr lang="pt-BR" dirty="0"/>
              <a:t> </a:t>
            </a:r>
          </a:p>
          <a:p>
            <a:r>
              <a:rPr lang="pt-BR" b="1" dirty="0"/>
              <a:t>1922________1960_______1964_______197O_______1994________2009</a:t>
            </a:r>
            <a:r>
              <a:rPr lang="pt-BR" b="1" dirty="0" smtClean="0"/>
              <a:t>____</a:t>
            </a:r>
          </a:p>
          <a:p>
            <a:endParaRPr lang="pt-BR" b="1" dirty="0"/>
          </a:p>
          <a:p>
            <a:endParaRPr lang="pt-BR" dirty="0"/>
          </a:p>
          <a:p>
            <a:pPr marL="285750" indent="-285750">
              <a:buFont typeface="Arial" pitchFamily="34" charset="0"/>
              <a:buChar char="•"/>
            </a:pPr>
            <a:r>
              <a:rPr lang="pt-BR" dirty="0"/>
              <a:t>1922 : Pontes de Miranda publica o livro “</a:t>
            </a:r>
            <a:r>
              <a:rPr lang="pt-BR" i="1" dirty="0"/>
              <a:t>Sistema de ciência positiva do direito”</a:t>
            </a:r>
            <a:r>
              <a:rPr lang="pt-BR" dirty="0"/>
              <a:t> que é considerado como a primeira obra brasileira dedicada a Sociologia Jurídica</a:t>
            </a:r>
            <a:r>
              <a:rPr lang="pt-BR" dirty="0" smtClean="0"/>
              <a:t>.  Queirós de Lima também publica livros sobre o S.J..</a:t>
            </a:r>
            <a:endParaRPr lang="pt-BR" dirty="0"/>
          </a:p>
          <a:p>
            <a:pPr marL="285750" indent="-285750">
              <a:buFont typeface="Arial" pitchFamily="34" charset="0"/>
              <a:buChar char="•"/>
            </a:pPr>
            <a:r>
              <a:rPr lang="pt-BR" dirty="0"/>
              <a:t>1960:  Fundação do instituto Joaquim Nabuco de pesquisas sociais no estado do Pernambuco. 1064:  Entra em vigor na faculdade de Direito da Universidade Católica de Pernambuco a primeira cadeira de Sociologia Jurídica.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dirty="0"/>
              <a:t>Década de 70: Miranda Rosa, Joaquim Falcão e Teresa </a:t>
            </a:r>
            <a:r>
              <a:rPr lang="pt-BR" dirty="0" err="1"/>
              <a:t>Miralles</a:t>
            </a:r>
            <a:r>
              <a:rPr lang="pt-BR" dirty="0"/>
              <a:t> na cidade do Rio de Janeiro, multiplicaram as pesquisas empíricas aplicadas a Sociologia Jurídica.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dirty="0"/>
              <a:t>1994: Ocorre oficialmente ( e obrigatoriamente) a instituição da Sociologia Jurídica no curso de Direito no Brasil. Sendo que a OAB e o MEC foram duas das entidades que mais lutaram para essa realização.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dirty="0"/>
              <a:t>2009: Houve a inclusão da disciplina de Sociologia Jurídica na primeira fase da prova da OAB.</a:t>
            </a:r>
          </a:p>
        </p:txBody>
      </p:sp>
    </p:spTree>
    <p:extLst>
      <p:ext uri="{BB962C8B-B14F-4D97-AF65-F5344CB8AC3E}">
        <p14:creationId xmlns:p14="http://schemas.microsoft.com/office/powerpoint/2010/main" val="38274723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078" y="188640"/>
            <a:ext cx="903649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/>
              <a:t>	A </a:t>
            </a:r>
            <a:r>
              <a:rPr lang="pt-BR" sz="2000" dirty="0"/>
              <a:t>necessidade de promover uma reflexão sobre o direito e as instituições jurídicas, traz a tona o ensino da Sociologia Jurídica no Brasil, essa reflexão deve ir além da letra da lei, esta deve ser </a:t>
            </a:r>
            <a:r>
              <a:rPr lang="pt-BR" sz="2000" dirty="0" smtClean="0"/>
              <a:t>investigativa</a:t>
            </a:r>
            <a:r>
              <a:rPr lang="pt-BR" sz="2000" dirty="0"/>
              <a:t>, critica, histórica, </a:t>
            </a:r>
            <a:r>
              <a:rPr lang="pt-BR" sz="2000" dirty="0" err="1"/>
              <a:t>problematizante</a:t>
            </a:r>
            <a:r>
              <a:rPr lang="pt-BR" sz="2000" dirty="0"/>
              <a:t> e não dogmática. O que gera um </a:t>
            </a:r>
            <a:r>
              <a:rPr lang="pt-BR" sz="2000" dirty="0" smtClean="0"/>
              <a:t>debate </a:t>
            </a:r>
            <a:r>
              <a:rPr lang="pt-BR" sz="2000" dirty="0"/>
              <a:t>sobre o pluralismo jurídico, ou seja ciências como: sociologia, antropologia, ciência política e etc. influenciaram o direito, desencadeando um processo de estranhamento das instituições jurídicas através de uma reflexão critica.  Ou seja a sociologia jurídica tem condições de mostrar evidente o diferente entre os iguais formalmente..</a:t>
            </a:r>
          </a:p>
          <a:p>
            <a:r>
              <a:rPr lang="pt-BR" sz="2000" dirty="0" smtClean="0"/>
              <a:t>	Segundo </a:t>
            </a:r>
            <a:r>
              <a:rPr lang="pt-BR" sz="2000" dirty="0"/>
              <a:t>Junqueira a sociologia jurídica nasce do descompasso entre os direitos assegurados e a pratica concreta dos agentes sociais, possibilitando a  sociologia analisar a efetividade da  norma jurídica no meio social.</a:t>
            </a:r>
          </a:p>
          <a:p>
            <a:r>
              <a:rPr lang="pt-BR" sz="2000" dirty="0" smtClean="0"/>
              <a:t>	Michel </a:t>
            </a:r>
            <a:r>
              <a:rPr lang="pt-BR" sz="2000" dirty="0"/>
              <a:t>Foucault defende que a  sociologia jurídica não deve apenas se preocupar com a efetividade da norma, mas também a produção da norma estatal e não estatal.</a:t>
            </a:r>
          </a:p>
          <a:p>
            <a:r>
              <a:rPr lang="pt-BR" sz="2000" dirty="0" smtClean="0"/>
              <a:t>	Junqueira </a:t>
            </a:r>
            <a:r>
              <a:rPr lang="pt-BR" sz="2000" dirty="0"/>
              <a:t>também explica que a originalidade da sociologia jurídica consiste na produção de uma reflexão regional de leis abstratas, ou seja é através dela que analisamos o direito vivido pelos atores sociais no seu cotidiano. Sendo uma ciência empírica, não se prende apenas a ser “sociologia de gabinete”.</a:t>
            </a:r>
          </a:p>
        </p:txBody>
      </p:sp>
    </p:spTree>
    <p:extLst>
      <p:ext uri="{BB962C8B-B14F-4D97-AF65-F5344CB8AC3E}">
        <p14:creationId xmlns:p14="http://schemas.microsoft.com/office/powerpoint/2010/main" val="25022771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766511"/>
            <a:ext cx="85689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/>
              <a:t>	O </a:t>
            </a:r>
            <a:r>
              <a:rPr lang="pt-BR" sz="2400" dirty="0"/>
              <a:t>que exige do ensino jurídico ser dotado de um rigor cientifico, com ênfase na analise crítica, afastando-se do senso comum.</a:t>
            </a:r>
          </a:p>
          <a:p>
            <a:pPr algn="ctr"/>
            <a:r>
              <a:rPr lang="pt-BR" sz="2400" dirty="0" smtClean="0"/>
              <a:t>	Por </a:t>
            </a:r>
            <a:r>
              <a:rPr lang="pt-BR" sz="2400" dirty="0"/>
              <a:t>ser uma disciplina múltipla, polêmica, esta gera </a:t>
            </a:r>
            <a:r>
              <a:rPr lang="pt-BR" sz="2400" dirty="0" smtClean="0"/>
              <a:t>discussões </a:t>
            </a:r>
            <a:r>
              <a:rPr lang="pt-BR" sz="2400" dirty="0"/>
              <a:t>sobre: A quem pertence a sociologia jurídica? As Ciências sociais ou direito?</a:t>
            </a:r>
          </a:p>
          <a:p>
            <a:r>
              <a:rPr lang="pt-BR" sz="2400" dirty="0" smtClean="0"/>
              <a:t>	Junqueira </a:t>
            </a:r>
            <a:r>
              <a:rPr lang="pt-BR" sz="2400" dirty="0"/>
              <a:t>diz que esta pertence as ciências sociais, porém autores como Faria &amp; Campilongo, preferem diferenciar a sociologia do direito, aquela realizada por sociólogos, e a sociologia no direito, realizada por juristas. </a:t>
            </a:r>
          </a:p>
          <a:p>
            <a:r>
              <a:rPr lang="pt-BR" sz="2400" dirty="0"/>
              <a:t> Por este motivo esta disciplina se define em dois objetos: de um lado, seu objeto seria o estudo de como o direito opera socialmente; de outro seria a explicação sociológica do direito.</a:t>
            </a:r>
          </a:p>
        </p:txBody>
      </p:sp>
    </p:spTree>
    <p:extLst>
      <p:ext uri="{BB962C8B-B14F-4D97-AF65-F5344CB8AC3E}">
        <p14:creationId xmlns:p14="http://schemas.microsoft.com/office/powerpoint/2010/main" val="16183819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27584" y="262617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/>
              <a:t>E</a:t>
            </a:r>
            <a:r>
              <a:rPr lang="pt-BR" sz="3200" dirty="0" smtClean="0"/>
              <a:t>nsino da sociologia jurídica no Brasil</a:t>
            </a:r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323528" y="1772816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O ensino da sociologia jurídica no Brasil faz parte das reivindicações   desde o começo do século 20, mas somente no final deste século passou a ser obrigatória nas faculdades de direito.</a:t>
            </a:r>
          </a:p>
          <a:p>
            <a:endParaRPr lang="pt-BR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Os locais oficiais de reivindicações foram o MEC e a OAB.</a:t>
            </a:r>
          </a:p>
          <a:p>
            <a:endParaRPr lang="pt-BR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Se fez presente no currículo das faculdades de direito com o objetivo de ampliar seu núcleo fundamental.</a:t>
            </a:r>
          </a:p>
          <a:p>
            <a:endParaRPr lang="pt-BR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Sua inclusão veio muito mais pela lei do que pela vontade ou constatação das faculdades.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1284490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404664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Ensino da sociologia jurídica no Brasil</a:t>
            </a:r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467544" y="2060848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A portaria que institui a sociologia jurídica a denomina como “matéria” e não como “disciplina”.</a:t>
            </a:r>
          </a:p>
          <a:p>
            <a:endParaRPr lang="pt-BR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De forma geral a sociologia jurídica traz para o campo do direito o debate entre a interdisciplinaridade e a </a:t>
            </a:r>
            <a:r>
              <a:rPr lang="pt-BR" sz="2400" dirty="0" err="1" smtClean="0"/>
              <a:t>transdisciplinaridade</a:t>
            </a:r>
            <a:r>
              <a:rPr lang="pt-BR" sz="2400" dirty="0" smtClean="0"/>
              <a:t>.</a:t>
            </a:r>
          </a:p>
          <a:p>
            <a:endParaRPr lang="pt-BR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A reforma do currículo representa também uma forma de recuperação do papel e prestígio do bacharel em direito nas políticas do Estado.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1598472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9039" y="138249"/>
            <a:ext cx="76683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/>
              <a:t>Ensino da Sociologia Jurídica no Brasil</a:t>
            </a:r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395536" y="1340768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Em geral é dada em apenas um semestre e no início do curso.</a:t>
            </a:r>
          </a:p>
          <a:p>
            <a:endParaRPr lang="pt-BR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Segundo Junqueira, o ensino da sociologia jurídica ainda não utiliza métodos inovadores, as aulas são basicamente expositivas e raramente incitam o debate profundo dos temas.</a:t>
            </a:r>
          </a:p>
          <a:p>
            <a:endParaRPr lang="pt-BR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A avaliação consiste quase sempre em uma prova tradicional ou um trabalho.</a:t>
            </a:r>
          </a:p>
          <a:p>
            <a:endParaRPr lang="pt-BR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/>
              <a:t>Por isso, a própria formação dos professores tem sido uma variável importante que influi na forma como a disciplina é ministrada.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7897875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1663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A QUESTÃO DA FORMAÇÃO DOS PROFESSORES</a:t>
            </a:r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0" y="2204864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/>
              <a:t>Dois problemas em relação à formação  dos professores e dos programas da disciplina Sociologia Jurídica:</a:t>
            </a:r>
            <a:endParaRPr lang="pt-BR" sz="2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539552" y="422108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t-BR" sz="2000" dirty="0" smtClean="0"/>
              <a:t>Pluralidade de programas e bibliografias.</a:t>
            </a: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4970969" y="4241641"/>
            <a:ext cx="37444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Professores com diversas formações e inserções profissionais.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6315564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04664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/>
              <a:t>Descaso de professores e alunos pela Sociologia Jurídica</a:t>
            </a:r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395536" y="3212976"/>
            <a:ext cx="36724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Os professores das disciplinas técnicas conferem pouca importância à sociologia, não promovendo uma reflexão mais apurada de suas respectivas áreas;</a:t>
            </a:r>
            <a:endParaRPr lang="pt-BR" sz="2000" dirty="0"/>
          </a:p>
        </p:txBody>
      </p:sp>
      <p:sp>
        <p:nvSpPr>
          <p:cNvPr id="4" name="Retângulo 3"/>
          <p:cNvSpPr/>
          <p:nvPr/>
        </p:nvSpPr>
        <p:spPr>
          <a:xfrm>
            <a:off x="4593068" y="3212976"/>
            <a:ext cx="38673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Deste lado a maioria dos alunos enxerga a sociologia como mais uma matéria a ser feita,  sem levar em conta a importância social que tem o pensamento sociológico  sobre o direito. </a:t>
            </a: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1115616" y="2708920"/>
            <a:ext cx="16626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 smtClean="0"/>
              <a:t>Professores</a:t>
            </a:r>
            <a:endParaRPr lang="pt-BR" sz="2000" b="1" dirty="0"/>
          </a:p>
        </p:txBody>
      </p:sp>
      <p:sp>
        <p:nvSpPr>
          <p:cNvPr id="6" name="Retângulo 5"/>
          <p:cNvSpPr/>
          <p:nvPr/>
        </p:nvSpPr>
        <p:spPr>
          <a:xfrm>
            <a:off x="6068932" y="2697942"/>
            <a:ext cx="10550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 smtClean="0"/>
              <a:t>Alunos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35552381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548680"/>
            <a:ext cx="78488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pt-BR" sz="2800" dirty="0" smtClean="0"/>
          </a:p>
          <a:p>
            <a:pPr marL="342900" indent="-342900">
              <a:buFont typeface="Arial" pitchFamily="34" charset="0"/>
              <a:buChar char="•"/>
            </a:pPr>
            <a:endParaRPr lang="pt-BR" sz="28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800" dirty="0" smtClean="0"/>
              <a:t>Algumas faculdades ainda não diferenciam a Sociologia da Sociologia Jurídica, por isso grande parte dos professores que lecionam a matéria são formados em Ciências Sociais;</a:t>
            </a:r>
          </a:p>
          <a:p>
            <a:endParaRPr lang="pt-BR" sz="2800" dirty="0" smtClean="0"/>
          </a:p>
          <a:p>
            <a:endParaRPr lang="pt-BR" sz="2800" dirty="0"/>
          </a:p>
          <a:p>
            <a:endParaRPr lang="pt-BR" sz="28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800" dirty="0" smtClean="0"/>
              <a:t>A Sociologia Jurídica neste caso é tratada como mera continuação da Sociologia.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8491165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71600" y="1412776"/>
            <a:ext cx="68407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Um outro fator  que é mostrado como obstáculo à consolidação da Sociologia Jurídica é a própria relação contratual  entre a Universidade e o professor. Junqueira observa que tem sido largamente aceito o professor </a:t>
            </a:r>
            <a:r>
              <a:rPr lang="pt-BR" sz="2800" dirty="0" err="1" smtClean="0"/>
              <a:t>horista,assim</a:t>
            </a:r>
            <a:r>
              <a:rPr lang="pt-BR" sz="2800" dirty="0" smtClean="0"/>
              <a:t>, sobra pouco espaço para a pesquisa e extensão.</a:t>
            </a:r>
          </a:p>
        </p:txBody>
      </p:sp>
    </p:spTree>
    <p:extLst>
      <p:ext uri="{BB962C8B-B14F-4D97-AF65-F5344CB8AC3E}">
        <p14:creationId xmlns:p14="http://schemas.microsoft.com/office/powerpoint/2010/main" val="29291375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59632" y="260648"/>
            <a:ext cx="67317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200" dirty="0" smtClean="0"/>
              <a:t>Principais Problemas Identificados</a:t>
            </a:r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539552" y="1844824"/>
            <a:ext cx="78488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t-BR" sz="2800" dirty="0" smtClean="0"/>
              <a:t>Incorporação da disciplina nos currículos;</a:t>
            </a:r>
          </a:p>
          <a:p>
            <a:pPr marL="514350" indent="-514350">
              <a:buFont typeface="+mj-lt"/>
              <a:buAutoNum type="arabicPeriod"/>
            </a:pPr>
            <a:endParaRPr lang="pt-BR" sz="2800" dirty="0" smtClean="0"/>
          </a:p>
          <a:p>
            <a:pPr marL="514350" indent="-514350">
              <a:buFont typeface="+mj-lt"/>
              <a:buAutoNum type="arabicPeriod"/>
            </a:pPr>
            <a:endParaRPr lang="pt-BR" sz="2800" dirty="0"/>
          </a:p>
          <a:p>
            <a:pPr marL="514350" indent="-514350">
              <a:buFont typeface="+mj-lt"/>
              <a:buAutoNum type="arabicPeriod"/>
            </a:pPr>
            <a:r>
              <a:rPr lang="pt-BR" sz="2800" dirty="0" smtClean="0"/>
              <a:t>Falta de reconhecimento;</a:t>
            </a:r>
          </a:p>
          <a:p>
            <a:pPr marL="514350" indent="-514350">
              <a:buFont typeface="+mj-lt"/>
              <a:buAutoNum type="arabicPeriod"/>
            </a:pPr>
            <a:endParaRPr lang="pt-BR" sz="2800" dirty="0" smtClean="0"/>
          </a:p>
          <a:p>
            <a:pPr marL="514350" indent="-514350">
              <a:buFont typeface="+mj-lt"/>
              <a:buAutoNum type="arabicPeriod"/>
            </a:pPr>
            <a:endParaRPr lang="pt-BR" sz="2800" dirty="0"/>
          </a:p>
          <a:p>
            <a:pPr marL="514350" indent="-514350">
              <a:buFont typeface="+mj-lt"/>
              <a:buAutoNum type="arabicPeriod"/>
            </a:pPr>
            <a:r>
              <a:rPr lang="pt-BR" sz="2800" dirty="0" smtClean="0"/>
              <a:t>Necessidades de mudanças no currículo do curso de direito.</a:t>
            </a:r>
          </a:p>
        </p:txBody>
      </p:sp>
    </p:spTree>
    <p:extLst>
      <p:ext uri="{BB962C8B-B14F-4D97-AF65-F5344CB8AC3E}">
        <p14:creationId xmlns:p14="http://schemas.microsoft.com/office/powerpoint/2010/main" val="1597112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116632"/>
            <a:ext cx="792088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sz="2400" b="1" dirty="0" smtClean="0"/>
              <a:t>Alguns itens apontado pela FAPESP:</a:t>
            </a:r>
          </a:p>
          <a:p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Ensino não profissionalizante;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Não humanista;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Formalismo;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Pouco formativo;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Rigidez;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Atualização;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Repetitivo;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Falta de integração multidisciplinar;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Reducionismo;</a:t>
            </a:r>
          </a:p>
          <a:p>
            <a:endParaRPr lang="pt-BR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000" dirty="0" smtClean="0"/>
              <a:t>Explicação do direito pelo direito.</a:t>
            </a:r>
          </a:p>
        </p:txBody>
      </p:sp>
    </p:spTree>
    <p:extLst>
      <p:ext uri="{BB962C8B-B14F-4D97-AF65-F5344CB8AC3E}">
        <p14:creationId xmlns:p14="http://schemas.microsoft.com/office/powerpoint/2010/main" val="12439242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908720"/>
            <a:ext cx="820891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pt-BR" sz="2800" dirty="0" smtClean="0"/>
              <a:t>A sociologia jurídica afasta o senso comum e incentiva a análise crítica.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800" dirty="0"/>
          </a:p>
          <a:p>
            <a:pPr marL="342900" indent="-342900">
              <a:buFont typeface="Arial" pitchFamily="34" charset="0"/>
              <a:buChar char="•"/>
            </a:pPr>
            <a:endParaRPr lang="pt-BR" sz="28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800" dirty="0" smtClean="0"/>
              <a:t>A bibliografia com relação à sociologia jurídica é escassa e muitas vezes desatualizada.</a:t>
            </a:r>
          </a:p>
          <a:p>
            <a:pPr marL="342900" indent="-342900">
              <a:buFont typeface="Arial" pitchFamily="34" charset="0"/>
              <a:buChar char="•"/>
            </a:pPr>
            <a:endParaRPr lang="pt-BR" sz="2800" dirty="0"/>
          </a:p>
          <a:p>
            <a:endParaRPr lang="pt-BR" sz="28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800" dirty="0" smtClean="0"/>
              <a:t>Conclui-se que inexiste a preocupação de especialista na área no Brasil.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661195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273169" y="2132856"/>
            <a:ext cx="67687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/>
              <a:t>Propostas que merecem atenção!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174882442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27584" y="548680"/>
            <a:ext cx="69127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pt-BR" sz="2400" dirty="0" smtClean="0"/>
              <a:t>Os programas de sociologia jurídica visam </a:t>
            </a:r>
            <a:r>
              <a:rPr lang="pt-BR" sz="2400" b="1" dirty="0" smtClean="0"/>
              <a:t>analisar</a:t>
            </a:r>
            <a:r>
              <a:rPr lang="pt-BR" sz="2400" dirty="0" smtClean="0"/>
              <a:t> as concepções sobre o direito em </a:t>
            </a:r>
            <a:r>
              <a:rPr lang="pt-BR" sz="2400" b="1" dirty="0" smtClean="0"/>
              <a:t>autores da sociologia clássica</a:t>
            </a:r>
            <a:r>
              <a:rPr lang="pt-BR" sz="2400" dirty="0" smtClean="0"/>
              <a:t>, como Durkheim, Marx, Weber...</a:t>
            </a:r>
          </a:p>
          <a:p>
            <a:pPr lvl="0"/>
            <a:endParaRPr lang="pt-BR" sz="2400" dirty="0" smtClean="0"/>
          </a:p>
          <a:p>
            <a:endParaRPr lang="pt-BR" sz="2400" dirty="0" smtClean="0"/>
          </a:p>
          <a:p>
            <a:r>
              <a:rPr lang="pt-BR" sz="2400" dirty="0" smtClean="0"/>
              <a:t>	</a:t>
            </a:r>
            <a:r>
              <a:rPr lang="pt-BR" sz="2400" b="1" dirty="0" smtClean="0"/>
              <a:t>Marginalizando as concepções científicas mais atuais</a:t>
            </a:r>
            <a:r>
              <a:rPr lang="pt-BR" sz="2400" dirty="0" smtClean="0"/>
              <a:t>, contribuindo para desatualização dos temas contemporâneos da sociologia.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73368319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404664"/>
            <a:ext cx="71287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pt-BR" sz="2400" dirty="0" smtClean="0"/>
              <a:t>Há a necessidade de criação de uma associação – </a:t>
            </a:r>
            <a:r>
              <a:rPr lang="pt-BR" sz="2400" b="1" dirty="0" smtClean="0"/>
              <a:t>por exemplo, uma revista </a:t>
            </a:r>
            <a:r>
              <a:rPr lang="pt-BR" sz="2400" dirty="0" smtClean="0"/>
              <a:t>– que o papel fundamental seria a definição de identidade do campo da sociologia.</a:t>
            </a:r>
          </a:p>
          <a:p>
            <a:pPr lvl="0"/>
            <a:endParaRPr lang="pt-BR" sz="2400" dirty="0" smtClean="0"/>
          </a:p>
          <a:p>
            <a:endParaRPr lang="pt-BR" sz="2400" dirty="0" smtClean="0"/>
          </a:p>
          <a:p>
            <a:r>
              <a:rPr lang="pt-BR" sz="2400" dirty="0" smtClean="0"/>
              <a:t>	Exemplo prático é a </a:t>
            </a:r>
            <a:r>
              <a:rPr lang="pt-BR" sz="2400" b="1" dirty="0" smtClean="0"/>
              <a:t>Revista Confluências</a:t>
            </a:r>
            <a:r>
              <a:rPr lang="pt-BR" sz="2400" dirty="0" smtClean="0"/>
              <a:t>, do programa de Pós- Graduação em Sociologia e Direito, da Universidade Federal Fluminense.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549650732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9592" y="908720"/>
            <a:ext cx="684076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pt-BR" sz="2400" dirty="0" smtClean="0"/>
              <a:t>Deve-se oferecer disciplinas voltadas para uma </a:t>
            </a:r>
            <a:r>
              <a:rPr lang="pt-BR" sz="2400" b="1" dirty="0" smtClean="0"/>
              <a:t>sociologia aplicada</a:t>
            </a:r>
            <a:r>
              <a:rPr lang="pt-BR" sz="2400" dirty="0" smtClean="0"/>
              <a:t>, com ênfase na </a:t>
            </a:r>
            <a:r>
              <a:rPr lang="pt-BR" sz="2400" b="1" dirty="0" smtClean="0"/>
              <a:t>pesquisa empírica</a:t>
            </a:r>
            <a:r>
              <a:rPr lang="pt-BR" sz="2400" dirty="0" smtClean="0"/>
              <a:t>.</a:t>
            </a:r>
          </a:p>
          <a:p>
            <a:endParaRPr lang="pt-BR" sz="2400" dirty="0" smtClean="0"/>
          </a:p>
          <a:p>
            <a:endParaRPr lang="pt-BR" sz="2400" dirty="0" smtClean="0"/>
          </a:p>
          <a:p>
            <a:r>
              <a:rPr lang="pt-BR" sz="2400" dirty="0" smtClean="0"/>
              <a:t>	Somente assim é possível </a:t>
            </a:r>
            <a:r>
              <a:rPr lang="pt-BR" sz="2400" b="1" dirty="0" smtClean="0"/>
              <a:t>a reflexão crítica e científica sobre o direito.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34510502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76672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itchFamily="34" charset="0"/>
              <a:buChar char="•"/>
            </a:pPr>
            <a:r>
              <a:rPr lang="pt-BR" sz="2400" dirty="0" smtClean="0"/>
              <a:t>É necessário </a:t>
            </a:r>
            <a:r>
              <a:rPr lang="pt-BR" sz="2400" b="1" dirty="0" smtClean="0"/>
              <a:t>investir na reflexão crítica, dos programas de pós-graduação</a:t>
            </a:r>
            <a:r>
              <a:rPr lang="pt-BR" sz="2400" dirty="0" smtClean="0"/>
              <a:t>, pois o obstáculo epistemológico do dogmatismo encontra-se enraizado na pós.</a:t>
            </a:r>
          </a:p>
          <a:p>
            <a:r>
              <a:rPr lang="pt-BR" sz="2400" dirty="0" smtClean="0"/>
              <a:t>	</a:t>
            </a:r>
          </a:p>
          <a:p>
            <a:r>
              <a:rPr lang="pt-BR" sz="2400" dirty="0" smtClean="0"/>
              <a:t>	Fato que explica o porquê a maioria dos juristas não se interessarem pela pós-graduação. </a:t>
            </a:r>
            <a:r>
              <a:rPr lang="pt-BR" sz="2400" b="1" dirty="0" smtClean="0"/>
              <a:t>O ideal seria investir na sociologia desde o início da graduação, tanto como disciplina tanto como matéria.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225137117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2060848"/>
            <a:ext cx="806489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 smtClean="0"/>
          </a:p>
          <a:p>
            <a:r>
              <a:rPr lang="pt-BR" sz="2400" dirty="0" smtClean="0"/>
              <a:t>	Podemos concluir que o caminho para a consolidação da sociologia jurídica no Brasil já está delineada, mas falta ainda a uniformização tanto dos programas quanto na formação dos profissionais. Talvez uma associação possa efetivamente consolidar o campo da sociologia jurídica através da ênfase na pesquisa empírica e na reflexão crítica sobre o direito.</a:t>
            </a:r>
            <a:endParaRPr lang="pt-BR" sz="24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1403648" y="697051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/>
              <a:t>Concluindo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2688479467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0777" y="1692889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pt-BR" sz="2400" b="1" dirty="0" smtClean="0"/>
              <a:t>Evolução da sociologia jurídica.</a:t>
            </a:r>
          </a:p>
          <a:p>
            <a:pPr>
              <a:buNone/>
            </a:pPr>
            <a:r>
              <a:rPr lang="pt-BR" sz="2400" dirty="0" smtClean="0"/>
              <a:t>Direito como fato social que cria relações jurídicas.</a:t>
            </a:r>
          </a:p>
          <a:p>
            <a:pPr>
              <a:buNone/>
            </a:pPr>
            <a:r>
              <a:rPr lang="pt-BR" sz="2400" b="1" dirty="0" smtClean="0"/>
              <a:t>Sociologia do direito (Positivista)</a:t>
            </a:r>
          </a:p>
          <a:p>
            <a:pPr>
              <a:buNone/>
            </a:pPr>
            <a:endParaRPr lang="pt-BR" sz="2400" dirty="0" smtClean="0"/>
          </a:p>
          <a:p>
            <a:pPr>
              <a:buNone/>
            </a:pPr>
            <a:r>
              <a:rPr lang="pt-BR" sz="2400" dirty="0" smtClean="0"/>
              <a:t>Autores falam que a sociologia jurídica não é parte integrante do Direito. Deve ser neutro no sistema jurídico. </a:t>
            </a:r>
          </a:p>
          <a:p>
            <a:pPr>
              <a:buNone/>
            </a:pPr>
            <a:endParaRPr lang="pt-BR" sz="2400" dirty="0"/>
          </a:p>
          <a:p>
            <a:pPr>
              <a:buNone/>
            </a:pPr>
            <a:r>
              <a:rPr lang="pt-BR" sz="2400" dirty="0" smtClean="0"/>
              <a:t>Essa teoria defende que a aplicação da sociologia jurídica causaria insegurança jurídica, tendo em vista que cada juiz tem valores próprios de justiça.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763688" y="332656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err="1" smtClean="0"/>
              <a:t>Sabadel</a:t>
            </a:r>
            <a:r>
              <a:rPr lang="pt-BR" sz="3600" dirty="0" smtClean="0"/>
              <a:t>, Ana Lúcia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01123484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074" y="1196752"/>
            <a:ext cx="820891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pt-BR" sz="2200" dirty="0" smtClean="0"/>
              <a:t>A sociologia jurídica nesta teoria deve interferir na elaboração, no estudo dogmático e na aplicação do direito. A sociologia jurídica integra a ciência do direito. </a:t>
            </a:r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pt-BR" sz="2200" dirty="0" smtClean="0"/>
              <a:t>O jurista-sociólogo influencia na elaboração das leis. Deve valorar e analisar o significado de termos e condutas das pessoas. O juiz muitas vezes necessita de perícias técnicas nas diferentes áreas. 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pt-BR" sz="2200" dirty="0"/>
          </a:p>
          <a:p>
            <a:pPr algn="just"/>
            <a:endParaRPr lang="pt-BR" sz="2200" dirty="0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pt-BR" sz="2200" dirty="0" smtClean="0"/>
              <a:t>Essa teoria diz que o juiz interpretando a norma e valorando conforme seu senso de justiça, contribui para a humanização da sociedade. O método pretende o reconhecimento como parte integrante da ciência jurídica. </a:t>
            </a:r>
            <a:endParaRPr lang="pt-BR" sz="2200" dirty="0"/>
          </a:p>
        </p:txBody>
      </p:sp>
      <p:sp>
        <p:nvSpPr>
          <p:cNvPr id="3" name="Retângulo 2"/>
          <p:cNvSpPr/>
          <p:nvPr/>
        </p:nvSpPr>
        <p:spPr>
          <a:xfrm>
            <a:off x="1187623" y="188640"/>
            <a:ext cx="69930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200" dirty="0" smtClean="0"/>
              <a:t>Sociologia no direito (Evolucionista)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984047767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2942" y="1340768"/>
            <a:ext cx="81794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pt-BR" sz="2400" dirty="0" smtClean="0"/>
              <a:t>Na tentativa de conciliar as duas teorias, há autores que indicam como solução o trabalho do pesquisador como jurista e sociólogo ao mesmo tempo. Outros autores, dizem que deve-se discutir se a sociologia jurídica é um ramo da sociologia ou do direito. 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pt-BR" sz="2400" dirty="0"/>
          </a:p>
          <a:p>
            <a:pPr algn="just"/>
            <a:endParaRPr lang="pt-BR" sz="2400" dirty="0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pt-BR" sz="2400" dirty="0" smtClean="0"/>
              <a:t>Pode-se afirmar que é um dever da sociologia jurídica sensibilizar e influenciar o processo de elaboração das leis e participar do debate dogmático. 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527813540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9" y="1268760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pt-BR" sz="2400" dirty="0" smtClean="0"/>
              <a:t>Campos de pesquisa jurídica diferentes da dogmática (filosofia, sociologia), fazem parte do estudo dos sistemas jurídicos e são ensinadas nas faculdades de direito para permitir analisar o elo entre o direito positivo e a realidade social. 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pt-BR" sz="2400" dirty="0"/>
          </a:p>
          <a:p>
            <a:pPr algn="just"/>
            <a:endParaRPr lang="pt-BR" sz="2400" dirty="0" smtClean="0"/>
          </a:p>
          <a:p>
            <a:pPr marL="342900" indent="-342900" algn="just">
              <a:buFont typeface="Arial" pitchFamily="34" charset="0"/>
              <a:buChar char="•"/>
            </a:pPr>
            <a:r>
              <a:rPr lang="pt-BR" sz="2400" dirty="0" smtClean="0"/>
              <a:t>Sociologia jurídica examina as causas (sociais) e os efeitos (sociais) das normas jurídicas.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415122973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TC101859865[[fn=Bom estado]]</Template>
  <TotalTime>340</TotalTime>
  <Words>968</Words>
  <Application>Microsoft Office PowerPoint</Application>
  <PresentationFormat>Apresentação na tela (4:3)</PresentationFormat>
  <Paragraphs>146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Kilter</vt:lpstr>
      <vt:lpstr>A SOCIOLOGIA JURÍDICA NO BRASIL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SOCIOLOGIA JURÍDICA NO BRASIL</dc:title>
  <dc:creator>Rebecca Pereira Schulze</dc:creator>
  <cp:lastModifiedBy>007</cp:lastModifiedBy>
  <cp:revision>12</cp:revision>
  <dcterms:created xsi:type="dcterms:W3CDTF">2012-11-13T16:18:47Z</dcterms:created>
  <dcterms:modified xsi:type="dcterms:W3CDTF">2012-11-22T18:15:46Z</dcterms:modified>
</cp:coreProperties>
</file>