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5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ítulo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28" name="Espaço Reservado para Data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0A38C3-080D-4D32-AB8F-6F375059A8F4}" type="datetimeFigureOut">
              <a:rPr lang="pt-BR" smtClean="0"/>
              <a:pPr/>
              <a:t>17/8/2012</a:t>
            </a:fld>
            <a:endParaRPr lang="pt-BR"/>
          </a:p>
        </p:txBody>
      </p:sp>
      <p:sp>
        <p:nvSpPr>
          <p:cNvPr id="17" name="Espaço Reservado para Rodapé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29" name="Espaço Reservado para Número de Slide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E6128-FA12-473D-BAB8-914C68DE34EC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pt-BR" smtClean="0"/>
              <a:t>Clique para editar o estilo do subtítulo mestre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0A38C3-080D-4D32-AB8F-6F375059A8F4}" type="datetimeFigureOut">
              <a:rPr lang="pt-BR" smtClean="0"/>
              <a:pPr/>
              <a:t>17/8/2012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E6128-FA12-473D-BAB8-914C68DE34EC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0A38C3-080D-4D32-AB8F-6F375059A8F4}" type="datetimeFigureOut">
              <a:rPr lang="pt-BR" smtClean="0"/>
              <a:pPr/>
              <a:t>17/8/2012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0C3E6128-FA12-473D-BAB8-914C68DE34EC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0A38C3-080D-4D32-AB8F-6F375059A8F4}" type="datetimeFigureOut">
              <a:rPr lang="pt-BR" smtClean="0"/>
              <a:pPr/>
              <a:t>17/8/2012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E6128-FA12-473D-BAB8-914C68DE34EC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5" name="Espaço Reservado para Conteúdo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0A38C3-080D-4D32-AB8F-6F375059A8F4}" type="datetimeFigureOut">
              <a:rPr lang="pt-BR" smtClean="0"/>
              <a:pPr/>
              <a:t>17/8/2012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E6128-FA12-473D-BAB8-914C68DE34EC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0A38C3-080D-4D32-AB8F-6F375059A8F4}" type="datetimeFigureOut">
              <a:rPr lang="pt-BR" smtClean="0"/>
              <a:pPr/>
              <a:t>17/8/2012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E6128-FA12-473D-BAB8-914C68DE34EC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0A38C3-080D-4D32-AB8F-6F375059A8F4}" type="datetimeFigureOut">
              <a:rPr lang="pt-BR" smtClean="0"/>
              <a:pPr/>
              <a:t>17/8/2012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E6128-FA12-473D-BAB8-914C68DE34EC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0A38C3-080D-4D32-AB8F-6F375059A8F4}" type="datetimeFigureOut">
              <a:rPr lang="pt-BR" smtClean="0"/>
              <a:pPr/>
              <a:t>17/8/2012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E6128-FA12-473D-BAB8-914C68DE34EC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pt-BR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Clique no ícone para adicionar uma imagem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0A38C3-080D-4D32-AB8F-6F375059A8F4}" type="datetimeFigureOut">
              <a:rPr lang="pt-BR" smtClean="0"/>
              <a:pPr/>
              <a:t>17/8/2012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E6128-FA12-473D-BAB8-914C68DE34EC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0A38C3-080D-4D32-AB8F-6F375059A8F4}" type="datetimeFigureOut">
              <a:rPr lang="pt-BR" smtClean="0"/>
              <a:pPr/>
              <a:t>17/8/2012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E6128-FA12-473D-BAB8-914C68DE34EC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0A38C3-080D-4D32-AB8F-6F375059A8F4}" type="datetimeFigureOut">
              <a:rPr lang="pt-BR" smtClean="0"/>
              <a:pPr/>
              <a:t>17/8/2012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E6128-FA12-473D-BAB8-914C68DE34EC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Espaço Reservado para Título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  <a:p>
            <a:pPr lvl="1" eaLnBrk="1" latinLnBrk="0" hangingPunct="1"/>
            <a:r>
              <a:rPr kumimoji="0" lang="pt-BR" smtClean="0"/>
              <a:t>Segundo nível</a:t>
            </a:r>
          </a:p>
          <a:p>
            <a:pPr lvl="2" eaLnBrk="1" latinLnBrk="0" hangingPunct="1"/>
            <a:r>
              <a:rPr kumimoji="0" lang="pt-BR" smtClean="0"/>
              <a:t>Terceiro nível</a:t>
            </a:r>
          </a:p>
          <a:p>
            <a:pPr lvl="3" eaLnBrk="1" latinLnBrk="0" hangingPunct="1"/>
            <a:r>
              <a:rPr kumimoji="0" lang="pt-BR" smtClean="0"/>
              <a:t>Quarto nível</a:t>
            </a:r>
          </a:p>
          <a:p>
            <a:pPr lvl="4" eaLnBrk="1" latinLnBrk="0" hangingPunct="1"/>
            <a:r>
              <a:rPr kumimoji="0" lang="pt-BR" smtClean="0"/>
              <a:t>Quinto nível</a:t>
            </a:r>
            <a:endParaRPr kumimoji="0" lang="en-US"/>
          </a:p>
        </p:txBody>
      </p:sp>
      <p:sp>
        <p:nvSpPr>
          <p:cNvPr id="14" name="Espaço Reservado para Data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FF0A38C3-080D-4D32-AB8F-6F375059A8F4}" type="datetimeFigureOut">
              <a:rPr lang="pt-BR" smtClean="0"/>
              <a:pPr/>
              <a:t>17/8/2012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23" name="Espaço Reservado para Número de Slide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0C3E6128-FA12-473D-BAB8-914C68DE34EC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pt-BR" dirty="0" err="1" smtClean="0">
                <a:solidFill>
                  <a:srgbClr val="FFFF00"/>
                </a:solidFill>
              </a:rPr>
              <a:t>FuNÇÕES</a:t>
            </a:r>
            <a:r>
              <a:rPr lang="pt-BR" dirty="0" smtClean="0">
                <a:solidFill>
                  <a:srgbClr val="FFFF00"/>
                </a:solidFill>
              </a:rPr>
              <a:t> DA LINGUAGEM</a:t>
            </a:r>
            <a:endParaRPr lang="pt-BR" dirty="0">
              <a:solidFill>
                <a:srgbClr val="FFFF00"/>
              </a:solidFill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4143380"/>
            <a:ext cx="6400800" cy="642942"/>
          </a:xfrm>
          <a:ln>
            <a:solidFill>
              <a:schemeClr val="bg1"/>
            </a:solidFill>
          </a:ln>
        </p:spPr>
        <p:txBody>
          <a:bodyPr/>
          <a:lstStyle/>
          <a:p>
            <a:r>
              <a:rPr lang="pt-BR" dirty="0" smtClean="0">
                <a:solidFill>
                  <a:schemeClr val="bg1"/>
                </a:solidFill>
              </a:rPr>
              <a:t>Professora Eliana </a:t>
            </a:r>
            <a:r>
              <a:rPr lang="pt-BR" smtClean="0">
                <a:solidFill>
                  <a:schemeClr val="bg1"/>
                </a:solidFill>
              </a:rPr>
              <a:t>Camargo Moreira</a:t>
            </a:r>
            <a:endParaRPr lang="pt-B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sndAc>
      <p:stSnd>
        <p:snd r:embed="rId2" name="chimes.wav" builtIn="1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>
                <a:solidFill>
                  <a:srgbClr val="FFFF00"/>
                </a:solidFill>
              </a:rPr>
              <a:t>CONCEITUANDO...</a:t>
            </a:r>
            <a:endParaRPr lang="pt-BR" dirty="0">
              <a:solidFill>
                <a:srgbClr val="FFFF00"/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pt-BR" dirty="0" smtClean="0">
                <a:solidFill>
                  <a:srgbClr val="FFC000"/>
                </a:solidFill>
              </a:rPr>
              <a:t>A ênfase num elemento do circuito de comunicação determina a função de linguagem que lhe corresponde:</a:t>
            </a:r>
          </a:p>
          <a:p>
            <a:r>
              <a:rPr lang="pt-BR" b="1" dirty="0" smtClean="0"/>
              <a:t>ELEMENTO          FUNÇÃO</a:t>
            </a:r>
            <a:r>
              <a:rPr lang="pt-BR" dirty="0" smtClean="0"/>
              <a:t/>
            </a:r>
            <a:br>
              <a:rPr lang="pt-BR" dirty="0" smtClean="0"/>
            </a:br>
            <a:r>
              <a:rPr lang="pt-BR" dirty="0" smtClean="0"/>
              <a:t>contexto       →    referencial</a:t>
            </a:r>
            <a:br>
              <a:rPr lang="pt-BR" dirty="0" smtClean="0"/>
            </a:br>
            <a:r>
              <a:rPr lang="pt-BR" dirty="0" smtClean="0"/>
              <a:t> emissor       →     emotiva</a:t>
            </a:r>
            <a:br>
              <a:rPr lang="pt-BR" dirty="0" smtClean="0"/>
            </a:br>
            <a:r>
              <a:rPr lang="pt-BR" dirty="0" smtClean="0"/>
              <a:t> receptor       →    conativa</a:t>
            </a:r>
            <a:br>
              <a:rPr lang="pt-BR" dirty="0" smtClean="0"/>
            </a:br>
            <a:r>
              <a:rPr lang="pt-BR" dirty="0" smtClean="0"/>
              <a:t> canal           →     fática</a:t>
            </a:r>
            <a:br>
              <a:rPr lang="pt-BR" dirty="0" smtClean="0"/>
            </a:br>
            <a:r>
              <a:rPr lang="pt-BR" dirty="0" smtClean="0"/>
              <a:t> mensagem   →     poética</a:t>
            </a:r>
            <a:br>
              <a:rPr lang="pt-BR" dirty="0" smtClean="0"/>
            </a:br>
            <a:r>
              <a:rPr lang="pt-BR" dirty="0" smtClean="0"/>
              <a:t> código         →   </a:t>
            </a:r>
            <a:r>
              <a:rPr lang="pt-BR" dirty="0" err="1" smtClean="0"/>
              <a:t>metalinguística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>
                <a:solidFill>
                  <a:srgbClr val="FFC000"/>
                </a:solidFill>
              </a:rPr>
              <a:t>ATENÇÃO...</a:t>
            </a:r>
            <a:endParaRPr lang="pt-BR" dirty="0">
              <a:solidFill>
                <a:srgbClr val="FFC000"/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dirty="0" smtClean="0"/>
              <a:t>Cada um desses seis elementos determina uma função de linguagem. Raramente se encontram mensagens em que haja apenas uma; na maioria das vezes o que ocorre é uma hierarquia de funções em que predomina ora uma, ora outra.</a:t>
            </a:r>
          </a:p>
          <a:p>
            <a:endParaRPr lang="pt-BR" dirty="0"/>
          </a:p>
        </p:txBody>
      </p:sp>
      <p:pic>
        <p:nvPicPr>
          <p:cNvPr id="1026" name="Picture 2" descr="C:\Arquivos de programas\Microsoft Office\MEDIA\CAGCAT10\j0195812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57620" y="3929066"/>
            <a:ext cx="2571768" cy="225285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071546"/>
            <a:ext cx="8229600" cy="5237814"/>
          </a:xfrm>
        </p:spPr>
        <p:txBody>
          <a:bodyPr/>
          <a:lstStyle/>
          <a:p>
            <a:r>
              <a:rPr lang="pt-BR" b="1" dirty="0" smtClean="0">
                <a:solidFill>
                  <a:srgbClr val="FFC000"/>
                </a:solidFill>
              </a:rPr>
              <a:t>1. Função referencial (ou denotativa)</a:t>
            </a:r>
          </a:p>
          <a:p>
            <a:pPr>
              <a:buNone/>
            </a:pPr>
            <a:endParaRPr lang="pt-BR" b="1" dirty="0" smtClean="0">
              <a:solidFill>
                <a:srgbClr val="FFC000"/>
              </a:solidFill>
            </a:endParaRPr>
          </a:p>
          <a:p>
            <a:r>
              <a:rPr lang="pt-BR" dirty="0" smtClean="0"/>
              <a:t>É aquela centralizada no referente, pois o emissor oferece informações da realidade. Objetiva, direta, denotativa, prevalecendo a terceira pessoa do singular. Linguagem usada na ciência, na arte realista, no jornal,  no “campo” do referente e das notícias de jornal e livros científicos.</a:t>
            </a:r>
          </a:p>
          <a:p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928670"/>
            <a:ext cx="8229600" cy="5572164"/>
          </a:xfrm>
        </p:spPr>
        <p:txBody>
          <a:bodyPr/>
          <a:lstStyle/>
          <a:p>
            <a:r>
              <a:rPr lang="pt-BR" b="1" dirty="0" smtClean="0">
                <a:solidFill>
                  <a:srgbClr val="FFC000"/>
                </a:solidFill>
              </a:rPr>
              <a:t>Função emotiva (ou expressiva) </a:t>
            </a:r>
          </a:p>
          <a:p>
            <a:endParaRPr lang="pt-BR" b="1" dirty="0" smtClean="0">
              <a:solidFill>
                <a:srgbClr val="FFC000"/>
              </a:solidFill>
            </a:endParaRPr>
          </a:p>
          <a:p>
            <a:r>
              <a:rPr lang="pt-BR" dirty="0" smtClean="0"/>
              <a:t>É aquela centralizada no emissor, revelando sua opinião, sua emoção. Nela prevalece a primeira pessoa do singular, interjeições e exclamações. É a linguagem das biografias, memórias, poesias líricas e cartas de amor. Primeira pessoa do singular (eu), Emoções, Interjeições; Exclamações; Blog; Autobiografia; Cartas de amor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357166"/>
            <a:ext cx="8229600" cy="5952194"/>
          </a:xfrm>
        </p:spPr>
        <p:txBody>
          <a:bodyPr/>
          <a:lstStyle/>
          <a:p>
            <a:r>
              <a:rPr lang="pt-BR" b="1" dirty="0" smtClean="0">
                <a:solidFill>
                  <a:srgbClr val="FFC000"/>
                </a:solidFill>
              </a:rPr>
              <a:t>Função apelativa (ou conativa)</a:t>
            </a:r>
          </a:p>
          <a:p>
            <a:r>
              <a:rPr lang="pt-BR" dirty="0" smtClean="0"/>
              <a:t>É aquela que centraliza-se no receptor; o emissor procura influenciar o comportamento do receptor. Como o emissor se dirige ao receptor, é comum o uso de tu e você, ou o nome da pessoa, além de vocativos e imperativos. Usada nos discursos, sermões e propagandas que se dirigem diretamente ao consumidor. Segunda pessoa do singular, Imperativo; Figuras de linguagem, Discursos políticos, Sermões, Promoção em pontos de venda - Propaganda.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571480"/>
            <a:ext cx="8229600" cy="5737880"/>
          </a:xfrm>
        </p:spPr>
        <p:txBody>
          <a:bodyPr/>
          <a:lstStyle/>
          <a:p>
            <a:r>
              <a:rPr lang="pt-BR" b="1" dirty="0" smtClean="0">
                <a:solidFill>
                  <a:srgbClr val="FFC000"/>
                </a:solidFill>
              </a:rPr>
              <a:t>Função Fática</a:t>
            </a:r>
          </a:p>
          <a:p>
            <a:r>
              <a:rPr lang="pt-BR" dirty="0" smtClean="0"/>
              <a:t>É aquela</a:t>
            </a:r>
            <a:r>
              <a:rPr lang="pt-BR" b="1" dirty="0" smtClean="0"/>
              <a:t> </a:t>
            </a:r>
            <a:r>
              <a:rPr lang="pt-BR" dirty="0" smtClean="0"/>
              <a:t>centralizada no canal, tendo como objetivo prolongar ou não o contato com o receptor, ou testar a eficiência do canal. Linguagem das falas telefônicas, saudações e similares. Interjeições, Lugar comum, Saudações, Comentários sobre o clima.</a:t>
            </a:r>
          </a:p>
          <a:p>
            <a:endParaRPr lang="pt-BR" dirty="0" smtClean="0"/>
          </a:p>
          <a:p>
            <a:endParaRPr lang="pt-BR" dirty="0"/>
          </a:p>
        </p:txBody>
      </p:sp>
      <p:pic>
        <p:nvPicPr>
          <p:cNvPr id="18434" name="Picture 2" descr="C:\Arquivos de programas\Microsoft Office\MEDIA\CAGCAT10\j0234687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71736" y="4000504"/>
            <a:ext cx="3071834" cy="221457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428604"/>
            <a:ext cx="8229600" cy="5880756"/>
          </a:xfrm>
        </p:spPr>
        <p:txBody>
          <a:bodyPr/>
          <a:lstStyle/>
          <a:p>
            <a:r>
              <a:rPr lang="pt-BR" b="1" dirty="0" smtClean="0">
                <a:solidFill>
                  <a:srgbClr val="FFC000"/>
                </a:solidFill>
              </a:rPr>
              <a:t>5. Função poética</a:t>
            </a:r>
          </a:p>
          <a:p>
            <a:r>
              <a:rPr lang="pt-BR" dirty="0" smtClean="0"/>
              <a:t>É aquela centralizada na mensagem, revelando recursos imaginativos criados pelo emissor. Afetiva, sugestiva, conotativa, ela é metafórica. Valorizam-se as palavras, suas combinações. É a linguagem figurada apresentada em obras literárias, letras de música, em algumas propagandas</a:t>
            </a:r>
            <a:r>
              <a:rPr lang="pt-BR" b="1" dirty="0" smtClean="0"/>
              <a:t>. </a:t>
            </a:r>
            <a:r>
              <a:rPr lang="pt-BR" dirty="0" smtClean="0"/>
              <a:t>Subjetividade,Figuras de linguagem, Brincadeiras com o código, Poesia, Letras de música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357166"/>
            <a:ext cx="8229600" cy="5952194"/>
          </a:xfrm>
        </p:spPr>
        <p:txBody>
          <a:bodyPr/>
          <a:lstStyle/>
          <a:p>
            <a:r>
              <a:rPr lang="pt-BR" b="1" dirty="0" smtClean="0">
                <a:solidFill>
                  <a:srgbClr val="FFC000"/>
                </a:solidFill>
              </a:rPr>
              <a:t>6. Função </a:t>
            </a:r>
            <a:r>
              <a:rPr lang="pt-BR" b="1" dirty="0" err="1" smtClean="0">
                <a:solidFill>
                  <a:srgbClr val="FFC000"/>
                </a:solidFill>
              </a:rPr>
              <a:t>metalinguística</a:t>
            </a:r>
            <a:endParaRPr lang="pt-BR" b="1" dirty="0" smtClean="0">
              <a:solidFill>
                <a:srgbClr val="FFC000"/>
              </a:solidFill>
            </a:endParaRPr>
          </a:p>
          <a:p>
            <a:endParaRPr lang="pt-BR" b="1" dirty="0" smtClean="0">
              <a:solidFill>
                <a:srgbClr val="FFC000"/>
              </a:solidFill>
            </a:endParaRPr>
          </a:p>
          <a:p>
            <a:r>
              <a:rPr lang="pt-BR" dirty="0" smtClean="0"/>
              <a:t>É aquela centralizada no código, usando a linguagem para falar dela mesma. A poesia que fala da poesia, da sua função e do poeta, um texto que comenta outro texto. Principalmente os dicionários são repositórios de metalinguagem. Referência ao próprio código, Poesia sobre poesia, Propaganda sobre propaganda, Dicionário.</a:t>
            </a:r>
          </a:p>
          <a:p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Áp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Ápice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Ápice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196</TotalTime>
  <Words>448</Words>
  <Application>Microsoft Office PowerPoint</Application>
  <PresentationFormat>Apresentação na tela (4:3)</PresentationFormat>
  <Paragraphs>22</Paragraphs>
  <Slides>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9</vt:i4>
      </vt:variant>
    </vt:vector>
  </HeadingPairs>
  <TitlesOfParts>
    <vt:vector size="10" baseType="lpstr">
      <vt:lpstr>Ápice</vt:lpstr>
      <vt:lpstr>FuNÇÕES DA LINGUAGEM</vt:lpstr>
      <vt:lpstr>CONCEITUANDO...</vt:lpstr>
      <vt:lpstr>ATENÇÃO...</vt:lpstr>
      <vt:lpstr>Slide 4</vt:lpstr>
      <vt:lpstr>Slide 5</vt:lpstr>
      <vt:lpstr>Slide 6</vt:lpstr>
      <vt:lpstr>Slide 7</vt:lpstr>
      <vt:lpstr>Slide 8</vt:lpstr>
      <vt:lpstr>Slide 9</vt:lpstr>
    </vt:vector>
  </TitlesOfParts>
  <Company>,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FuNÇÕES DA LINGUAGEM</dc:title>
  <dc:creator>Eliana</dc:creator>
  <cp:lastModifiedBy>Eliana</cp:lastModifiedBy>
  <cp:revision>8</cp:revision>
  <dcterms:created xsi:type="dcterms:W3CDTF">2012-01-16T15:53:28Z</dcterms:created>
  <dcterms:modified xsi:type="dcterms:W3CDTF">2012-08-18T00:13:05Z</dcterms:modified>
</cp:coreProperties>
</file>