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0" r:id="rId2"/>
    <p:sldId id="259" r:id="rId3"/>
    <p:sldId id="272" r:id="rId4"/>
    <p:sldId id="267" r:id="rId5"/>
    <p:sldId id="260" r:id="rId6"/>
    <p:sldId id="265" r:id="rId7"/>
    <p:sldId id="268" r:id="rId8"/>
    <p:sldId id="264" r:id="rId9"/>
    <p:sldId id="269" r:id="rId10"/>
    <p:sldId id="275" r:id="rId11"/>
    <p:sldId id="276" r:id="rId12"/>
    <p:sldId id="262" r:id="rId13"/>
    <p:sldId id="274" r:id="rId14"/>
    <p:sldId id="277" r:id="rId15"/>
    <p:sldId id="263" r:id="rId16"/>
    <p:sldId id="257" r:id="rId1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86646F-A60A-40A8-911F-3F83B7D4C8A7}" type="datetimeFigureOut">
              <a:rPr lang="pt-BR" smtClean="0"/>
              <a:t>26/11/2012</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A61077-0941-4935-B03E-677BD8D1DD3C}" type="slidenum">
              <a:rPr lang="pt-BR" smtClean="0"/>
              <a:t>‹nº›</a:t>
            </a:fld>
            <a:endParaRPr lang="pt-BR"/>
          </a:p>
        </p:txBody>
      </p:sp>
    </p:spTree>
    <p:extLst>
      <p:ext uri="{BB962C8B-B14F-4D97-AF65-F5344CB8AC3E}">
        <p14:creationId xmlns:p14="http://schemas.microsoft.com/office/powerpoint/2010/main" val="4091170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E41A918-4367-4F2C-8B2D-E1A93DA7CFC9}" type="datetimeFigureOut">
              <a:rPr lang="pt-BR" smtClean="0"/>
              <a:t>26/11/2012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E41A918-4367-4F2C-8B2D-E1A93DA7CFC9}" type="datetimeFigureOut">
              <a:rPr lang="pt-BR" smtClean="0"/>
              <a:t>26/11/2012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E41A918-4367-4F2C-8B2D-E1A93DA7CFC9}" type="datetimeFigureOut">
              <a:rPr lang="pt-BR" smtClean="0"/>
              <a:t>26/11/2012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E41A918-4367-4F2C-8B2D-E1A93DA7CFC9}" type="datetimeFigureOut">
              <a:rPr lang="pt-BR" smtClean="0"/>
              <a:t>26/11/2012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EE41A918-4367-4F2C-8B2D-E1A93DA7CFC9}" type="datetimeFigureOut">
              <a:rPr lang="pt-BR" smtClean="0"/>
              <a:t>26/11/2012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E41A918-4367-4F2C-8B2D-E1A93DA7CFC9}" type="datetimeFigureOut">
              <a:rPr lang="pt-BR" smtClean="0"/>
              <a:t>26/11/2012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E41A918-4367-4F2C-8B2D-E1A93DA7CFC9}" type="datetimeFigureOut">
              <a:rPr lang="pt-BR" smtClean="0"/>
              <a:t>26/11/2012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EE41A918-4367-4F2C-8B2D-E1A93DA7CFC9}" type="datetimeFigureOut">
              <a:rPr lang="pt-BR" smtClean="0"/>
              <a:t>26/11/2012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E41A918-4367-4F2C-8B2D-E1A93DA7CFC9}" type="datetimeFigureOut">
              <a:rPr lang="pt-BR" smtClean="0"/>
              <a:t>26/11/2012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EE41A918-4367-4F2C-8B2D-E1A93DA7CFC9}" type="datetimeFigureOut">
              <a:rPr lang="pt-BR" smtClean="0"/>
              <a:t>26/11/2012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EE41A918-4367-4F2C-8B2D-E1A93DA7CFC9}" type="datetimeFigureOut">
              <a:rPr lang="pt-BR" smtClean="0"/>
              <a:t>26/11/2012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F6D6167-853F-4804-B7C1-8E7A90A771D0}"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41A918-4367-4F2C-8B2D-E1A93DA7CFC9}" type="datetimeFigureOut">
              <a:rPr lang="pt-BR" smtClean="0"/>
              <a:t>26/11/2012</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6D6167-853F-4804-B7C1-8E7A90A771D0}"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FORMAS DE GOVERNO</a:t>
            </a:r>
            <a:endParaRPr lang="pt-BR" b="1" dirty="0"/>
          </a:p>
        </p:txBody>
      </p:sp>
      <p:sp>
        <p:nvSpPr>
          <p:cNvPr id="3" name="Espaço Reservado para Conteúdo 2"/>
          <p:cNvSpPr>
            <a:spLocks noGrp="1"/>
          </p:cNvSpPr>
          <p:nvPr>
            <p:ph idx="1"/>
          </p:nvPr>
        </p:nvSpPr>
        <p:spPr>
          <a:xfrm>
            <a:off x="500034" y="1357298"/>
            <a:ext cx="8229600" cy="5043510"/>
          </a:xfrm>
        </p:spPr>
        <p:txBody>
          <a:bodyPr>
            <a:normAutofit fontScale="77500" lnSpcReduction="20000"/>
          </a:bodyPr>
          <a:lstStyle/>
          <a:p>
            <a:pPr algn="just"/>
            <a:r>
              <a:rPr lang="pt-BR" dirty="0"/>
              <a:t>Silva ( 1999, p. </a:t>
            </a:r>
            <a:r>
              <a:rPr lang="pt-BR" dirty="0" smtClean="0"/>
              <a:t>106): “</a:t>
            </a:r>
            <a:r>
              <a:rPr lang="pt-BR" i="1" dirty="0" smtClean="0"/>
              <a:t>Forma </a:t>
            </a:r>
            <a:r>
              <a:rPr lang="pt-BR" i="1" dirty="0"/>
              <a:t>de governo</a:t>
            </a:r>
            <a:r>
              <a:rPr lang="pt-BR" dirty="0"/>
              <a:t>, assim, é conceito que se refere à maneira como se dá a instituição do poder na sociedade e como se dá a relação entre governantes e governados. Responde à questão de quem deve exercer o poder e como este se exerce</a:t>
            </a:r>
            <a:r>
              <a:rPr lang="pt-BR" dirty="0" smtClean="0"/>
              <a:t>.”</a:t>
            </a:r>
            <a:endParaRPr lang="pt-BR" dirty="0"/>
          </a:p>
          <a:p>
            <a:pPr algn="just"/>
            <a:endParaRPr lang="pt-BR" dirty="0" smtClean="0"/>
          </a:p>
          <a:p>
            <a:pPr algn="just"/>
            <a:r>
              <a:rPr lang="pt-BR" dirty="0" smtClean="0"/>
              <a:t>A </a:t>
            </a:r>
            <a:r>
              <a:rPr lang="pt-BR" dirty="0"/>
              <a:t>partir de </a:t>
            </a:r>
            <a:r>
              <a:rPr lang="pt-BR" dirty="0" smtClean="0"/>
              <a:t>Maquiavel </a:t>
            </a:r>
            <a:r>
              <a:rPr lang="pt-BR" dirty="0"/>
              <a:t>passam a ser indicadas como formas de governo: </a:t>
            </a:r>
            <a:endParaRPr lang="pt-BR" dirty="0" smtClean="0"/>
          </a:p>
          <a:p>
            <a:pPr algn="just"/>
            <a:endParaRPr lang="pt-BR" dirty="0" smtClean="0"/>
          </a:p>
          <a:p>
            <a:pPr algn="just">
              <a:buNone/>
            </a:pPr>
            <a:r>
              <a:rPr lang="pt-BR" dirty="0" smtClean="0"/>
              <a:t>	</a:t>
            </a:r>
            <a:r>
              <a:rPr lang="pt-BR" b="1" dirty="0" smtClean="0"/>
              <a:t>A)</a:t>
            </a:r>
            <a:r>
              <a:rPr lang="pt-BR" dirty="0" smtClean="0"/>
              <a:t> </a:t>
            </a:r>
            <a:r>
              <a:rPr lang="pt-BR" i="1" dirty="0" smtClean="0"/>
              <a:t>República</a:t>
            </a:r>
            <a:r>
              <a:rPr lang="pt-BR" dirty="0" smtClean="0"/>
              <a:t>, </a:t>
            </a:r>
            <a:r>
              <a:rPr lang="pt-BR" dirty="0"/>
              <a:t>caracterizada por um titular que ocupa cargo eletivo e periódico; </a:t>
            </a:r>
            <a:endParaRPr lang="pt-BR" dirty="0" smtClean="0"/>
          </a:p>
          <a:p>
            <a:pPr algn="just">
              <a:buNone/>
            </a:pPr>
            <a:endParaRPr lang="pt-BR" dirty="0" smtClean="0"/>
          </a:p>
          <a:p>
            <a:pPr algn="just">
              <a:buNone/>
            </a:pPr>
            <a:r>
              <a:rPr lang="pt-BR" dirty="0" smtClean="0"/>
              <a:t>	</a:t>
            </a:r>
            <a:r>
              <a:rPr lang="pt-BR" b="1" dirty="0" smtClean="0"/>
              <a:t>B)</a:t>
            </a:r>
            <a:r>
              <a:rPr lang="pt-BR" dirty="0" smtClean="0"/>
              <a:t> </a:t>
            </a:r>
            <a:r>
              <a:rPr lang="pt-BR" i="1" dirty="0" smtClean="0"/>
              <a:t>Monarquia</a:t>
            </a:r>
            <a:r>
              <a:rPr lang="pt-BR" dirty="0"/>
              <a:t>, caracterizada por um titular que ocupa cargo hereditário e vitalício. </a:t>
            </a:r>
          </a:p>
        </p:txBody>
      </p:sp>
      <p:pic>
        <p:nvPicPr>
          <p:cNvPr id="24578" name="Picture 2" descr="https://encrypted-tbn2.gstatic.com/images?q=tbn:ANd9GcQ7NIvMYwMkN0IffenDtlu2tupCCuA4EtCHz8OmmLq_gw4pkqaB"/>
          <p:cNvPicPr>
            <a:picLocks noChangeAspect="1" noChangeArrowheads="1"/>
          </p:cNvPicPr>
          <p:nvPr/>
        </p:nvPicPr>
        <p:blipFill>
          <a:blip r:embed="rId2"/>
          <a:srcRect/>
          <a:stretch>
            <a:fillRect/>
          </a:stretch>
        </p:blipFill>
        <p:spPr bwMode="auto">
          <a:xfrm rot="338563">
            <a:off x="7467600" y="4786322"/>
            <a:ext cx="1676400" cy="2505076"/>
          </a:xfrm>
          <a:prstGeom prst="rect">
            <a:avLst/>
          </a:prstGeom>
          <a:noFill/>
        </p:spPr>
      </p:pic>
      <p:sp>
        <p:nvSpPr>
          <p:cNvPr id="24580" name="AutoShape 4" descr="data:image/jpeg;base64,/9j/4AAQSkZJRgABAQAAAQABAAD/2wCEAAkGBhQSERUUExQWFBQVFRYUFxQUFRcUFBQUFBUVFRUUFBQXHCYeFxkjGRcVHy8gIycpLCwsFR4xNTAqNSYrLCkBCQoKDgwOGg8PGiwkHyQsKSwsKSksLCwpLCwpLCkvKSwsLCwsLCkpLC8sLCksLCwsLCksLCkpLCwsLCwpLCwsLP/AABEIAMsA+AMBIgACEQEDEQH/xAAbAAABBQEBAAAAAAAAAAAAAAAEAQIDBQYAB//EAD4QAAIBAwIDBgMGBQMDBQEAAAECEQADIQQSBTFBBhMiUWFxFIGRIzJSobHRB0JiksEVM/AWJIJyg6LC0kP/xAAaAQADAQEBAQAAAAAAAAAAAAAAAQIDBAUG/8QAMREAAgIBAwMBBgUEAwAAAAAAAAECEQMSITEEQVETBRQiYYGRMkJSofDB0eHxFXGx/9oADAMBAAIRAxEAPwDAdntJuXFXLaOFNRdj7fgxV7qbPhNZM706pI88viHPyqx0qTbNBam19o3yq24fY+zOfOszRFTaSHq301qq8Wj3setX+i01A2ga5ZxQRTxVbX0INB7RupD5Ims+lItuju6MVA65ooZBsxQDpmrN1oG4uaSBsGK+Kp7aYFMFvx1PbFUQCmzn6VPqRiortyWHyp9+s3yax4B9FalwPM0aLO1iPb/NN4Z/uCB5/pRCtLtI5RVRJfAJcWhdhLwPI1ZNbE0MNNL+sf5qzNoksWoVpHWgNb0960FzQ93py5ySevrgVR6hZgx1pDe4+0MD5VOFxj/kU6zawPanlIGMdfmedVETIDSW+dcRT0HlVkoJRMVJbGKnW34KSzZxQMi2zUHELfg+dWNqzmoOKW/B86QPcXg1olfkKSj+BWfB8hXUWS5UHdkNIO5HqKur9jap9qC7LWZsrHlVlqlhTR2FW55jrc3X96stBbPcz71Xakzdf3rQ6Cx/2/LpWZq+DP2T9t861uiTw1lbKfbx61tdKkJQKZWaoc6pL13x1pNTZwTWZKS5p0CdlsnIVHqLMVPpxil1WaQ0Vu3nQr26Pe2RQpFIpkNm34jT7aVGB4jRGm/x/imTsVu3xmekVr+1XYb4XR2b4uK7EgXVBBCm54rfd4zjB+oxWX+HZru1VJJIAABJJ5QPXNewdutBeu8N7sW7jXFNmVWHJ2kK0hBLgZkecHlWEp1JDbqjxvQHxY9f0o7TJhp54qPScMuh/wDbuAjp3byOmRHnU6KVDAyCMEEQQRMgg8j6VqmU2CMc0+yn2o9qY5zTe/O6fT/NUzOy74lqwbAQeYH0qg1aQo96s7yTaDTkx+dVutTA96BoIsnA+VOuimWxy9hUl1aaBgzJUlq3TtlTWhFWSuQ5R4AKltW8Uwp4AamRoihAyXSWcmgeM2SE+dW2iWZPrVd2g+6B60MlPcN7OWJtD2FdVl2a002V9hXVaIfI3s2fsVg9BR+q+6Zqp7Ip9gM9Kt7tobTPrUrgt8nmeub7Z4/FWq0ZPw4HpWU4rAvvHKa0fCLn2WfKsjSXBUaK3/3HzrXzC1i114t6gk8pq2udqLcdaSYSi5FzqidpAqkt6HaZPOuHahDjNQN2gtnzp2Ci0WWnHSk1Nuq212gQHrTrvaC2T1pWPS7DnTFVtxKe/HbZHM1XXeKrRZXAoeXP/Olajsh2gt6ZiXsLckGG/wD6A9ANx2gY6CfXpWW0+pDMSKL07/oamcVJUyas9At/xcTvQvw5IJC7i6gy0Dd90wf8VteNa5dNZu3tjN3YLECE3LOYbIzGMdK8A0VgXL4Rri2gxA7x52Lg5aMxivbuLadL2guWW1Crus21a6FLCLcMxIHNcHlnxVzyjFNIjJFbNGZ0/wDFIuZFjlMTd6Tywg6Dp1rH8W4u2qvXLpVEk/dQAQJJ8RABds5Y5NVfDp3GPI1LoMb5863jBRexdIHcVAj+LPl/mizQV0Q3yrUkt4HciPMVV698j3q0094dyPeqniDAsDUlB1pcU641MW4oHPoKia8J50RY5Eg51OrUOtweYp/fCOYrQhFlu8IFTIeVV9m6I5j60YLwjmKaBot+GDwmq3tF9z50XoLwA5jNC9onHd4I502zNLc0HZFx3S56CuoLsrOxflXVaJldjuxS/Yz6UTr9RCt86quyWpK2I9KI1R3K01nfwmncwWuuzcb3rSaBvsQPMVkNZ/uN7/tTrXELiiATFRQ9as0A4OpOc1DqeFKDEVW2uM3B1pG4rcJkmiitUSyThKmmtw0AxQA4s4pv+qPM0g1IOHDgTSnhIqvPFXph4m/nQGpB76BRUDaIUN8e1d8caQ9SYZp7e00V38fSqj440RoLxd8mAFZvoMD6xQ3tYaldIN4XpN10GThpx0IyAT516gvaS/ctG2AxJ8JIEkj0HnFBfwp7OWm3teMhRO0kRORMeUVr+yi2+/uEADxtEEFdvJYiuHJD1GnYOem1XB41f03wt3aZAMgEiJ8vahdDf+/PnW7/AIm8OF26xECDA6gricL/AJNYVLW0DOWAJ9GBZWB9cA/OujFNcXuPdqzg2artW/iPtRYOartZc8VbkN0H6O99nHrQ2pQtQ9rWQIpfi6BalR3w586T4M1IusFPXiAjlTQtiEaNvWu+EbzNELxAdRXHiC+VPkVIhXSt0NTLon/Eadb4go6UQnElinsA3T6C5GGP51KOG3T94kx0qfTcUQUV/rluPX5UDNBwG4UCgjyrqp7XadABjr6V1WmQ7C+zWoHdfIfpTdfrCwMYHL3ql4DJXnR2uVhPlWXY3S3E0nCkbJE0Rd4VaH8v6U3hjSvOn3lIPOlY2tzl4ba/D+lOOisTlfyofcxpSh60g0kWp0FqZA/IUHc4bb8qMaxURSBUtjSRX3OHKOlQPoF8qsXFDvRY9KAn0S9Ki+DFFGaY59adi0ogGjWjOHWArGOoI+Y8Q/MCohT0mcc+nvUT3VFxjFO6N92V1vdrBdhux09DAJzyYVfcH1a27pBuOZAJDlXAbdGwyJmI/eqrszwVXADum4ZjxiSsiVEjJweY6YzWu03Z21E/ZkRtki4AI54J+9E+uCK8iTyavhRpkeIzfaor4yLm6TGMZnpGIFecvcJ2g8wkt18TsWyfPbsr0vjXZpXVu5cSDO633lwA4HiCyQJLe21vavLdjJcdXBDhyrAyDI9x/wAFdnSKTtyM5yjVRGvQWo00nnRz1C4r0DGkwNdF61x0dFClmixaIgQ0pp3wtFYpRTsWhAfwZ86UaKijTwKYtCBRw8+dPXhp86LtCjbSCnQKKK1OEsaKTgBPWrS3FWVhVNA3sZ//AKaY8j+Qrq1aqK6nRm2ZHg1+FozW6ssD7VUcPbw0W7+E+1ZnQiv0+vdZg4qVuJ3D/NQQbn71aafSoVBPlUclWDjilwdaU8WuHrUlzTp0onTcLtqouXZKmdltTD3IwWLR4LYOC3MkEKDBKp7clRTk9KW4InELhIAMk8gMk+wq3PA9SE7y8U06RIN9tjsP6LUbnPsPcilTihClbaW7Knn3SkMY87jEuR8603A+Frp7R1N5QCACoJA2T90kRlz/ACqJOZiuZ5vCO/J0LxY9eSSV8LuUGk4bbVQ9xbtyQSocjTo3MBokvt9SVq70fBNLnv7QtNtAAuXbwJY4k2y0qf6ZJyMc6fxnWaotb8ItObvhDb7t5SowzB8LO4R4ZBTGRifhnDrhAZ87SxzmcBgZ6zzJ96xlkfk4lHyQ8QtcNtHu+6UvABaLxROR8e25O4+Qz5xWbu8Su95Fs2racp09lZiMf7oDk+ctULXpJY/zEt5nJnnSbqXqNf5PpsXsbFpTk3ZNc01skMxF3DBttprTkmSGJDhZmB5Z6xQSvZ3j7DUqoORvW6Cs5ki2pXE5zRQuR5Sfyq37JWe81lsMTtAuOc8tltjPtMVazvhoy6r2VjxQeSMnsjSXOKrCILd3bcAxYVCoG3cDB2mACMz19pH432NFxA1myS8/c2tEAZhG8Kjp4TE4rZaOyLVovAQld7sF3sq4Fuyij+aIn+o+uM5e7LHVln1NpxJ+yW5qLjM+CR3iK2xVmAVQCASOtRBUt2fMXdtfuKuku21AS3bDJtBG5tqrBBKWh1keo8gYrMdp+D3Ltw37zEIFtrNtFdyTIj7ygwRiWwCK0HBOF6hNoa1aCKSPsWdTbgwdo3FCMGVxyOa0/EuDd/YdCoIYZIgAD8XuDDAf055mlCUlL4XZpLTGSjKv+0eR6DQ6R7m17j2xE+O7b3HAMhbdpx8txODyo9ezmiadt145AvcRc890hIGJwwBPpVRfssjMjYZSVYeRUkEZ+dRPYU9IPmK1lmb4tHur2La1Kdl5/wBBqSAru85i29q42eWMEfSnar+H6W5Z711LYBJJ05ZkjEuwOxRy5x19KzNvTMjrctXNroQykqDBGeRwfmK3fZz+Ir/7epKrcOFvBZQzAAcTKGf5hAz/AC86tTk+JWeX1PQZsO+nbyZX/pdXBa1qrbLzDOlxQZ6b7YuKDOIJFVXE+CaiwJuW/D+JGW4o9yhOz/yivSeJX0berILVxZh1G5AYU7u7YE7SxAKknkeoqg/0W81oXtDfbeom5pe88MjJ7pX8J/8AQR8vOoZ7dHE4urMD8VThrKvtdY0lyG3my5MEi3tAeDPe2Q3hE5LW5HPwqYBpdXw17blHwy+RkEESrKwwykQQRzBrqTsjc5OIx0qe3xgChPgzSjQmqsW5YJxsA8qLs9olHSqhNA3lU40R8qepjSsu07Tp611VD6JgJiko1MHBEHD+VFXDg0Dw98UTcMg1BUeCvIx86LW8dvOhBy+tEhRFAw/svw/4rUpaYwmWuNMbbaCXaemKk1nEDqb9y7tCW4Fu2oEAWrfhQep2xJGCZ86Z2d1ZtJqHDbWNsWwRgy7QY+VJbuSuByMVzZJvc9X2Z0ynk9ST44XzC9BY3MBE8zHUhQWP6RXpHaDiHw6TO42kLKCpNtrhkKDHmY8XOCeUVguzF5fikDcvEp/8kYfLJ51rv4mWPBbcGVZgOczCEqT/APOuNxbZ1davV6iGJvagnsRcOrF57+3c91AIwAE2YUEEgZOSeoGMVbcevdzoHusArdy22OYa6Aix65H0rPdgNa1uwy/jvbl85CBSfbG7/wADUP8AETjxuFbAwFh2A6AAi2p+UtHqtUtFs4F0zydX6cOE/wBkYseVdNdH1phfzx/zpUcn2erSSTWm/h+6/FFWE77N1Y84AYj5qpFZQ3gOtH8J4ibN1LqfetuGHkQOaz6iR86aVbnN1MfXwyxp7tHu52bXaNqgg5BhfCBLDyIJ5dJrCfxB7QmztsWm2ORLlfCRbMgDHLeRPnCiTmtZwziCXrQIMoy7Q39DSADHUcj6jpmvOf4g8LuLqe+bxLcVJfoHVQjA+UkSPPdWkne6PkPZmKEupUcvz2fkT+E3FO71L6dm8N2WVTkG4M48iV3e5Ar1u2uDk7ChlSImCTOOWP8AFeH9ieHO/ELTKPBbJuu3RQoMAnpJIA969d4hqAlppaE2gF/6QAHPuR+sVetJ2T7RwqOfRBfQ8l7Zx8dfjkWU/M20J/OappojiOsN69cuERvdnjyDEwPpA+VD1zt2z7bpouGGMX2SOP8Aih9dblZHMZ9x1og0hpxel2VmxrJBxZ6ZptEl3h9jUM0lltb5lpBUq5JPm0k/4oDW8H+Hsl7t5O8N0KrPAAUEjaYyQWj/ANO7H4hN2A14uaF9Mwnu2ZQPNbm50BHUEm4v/iKg/iDeD6TT+THYR6ogYN6GGAz5Grmlq24PicePJ63ovyZ7t9wcbF1ATa58N2DKsTlbgOM5gnrIJyCTS25v6FnObuldRyydPfJgGOey6GP/ALprZdnL3xXD79m5LG0rAkn8B3Ic9YkR5Aisr2Y1AW81k8rtm6owMgAXI9fumJ61vCbUafKFLA0pPw6KAXhTl1ApG0oBjyMfTFS29KtddnLTHpq1qVtWscxQ50a1BqrAUYpiuiyTVSK6hNIpiuoGgLRnFFOcUHpWxRDvikxw/CCrU7PioFqV6ET2J+HKzK6Iu5iUYL1MNEKOrSwPyNFA4x1E1XcPu7WnyPnH5jl71amzaCzZdis/cuABpLH7pWREbcHMzFYZUep7Oz6ZaZcP9iKxdZHDDmDInzBmtNY4sLoCXtzWlNuN0+BLZEgQ0RtLD6VnaNF0og2APuUhp6GRAUGCHDEYE4yOscrTlweh1eKKSkbHTahrFwi3EHwsr2zct2toAVgbRkLHKUGOsc872g4dctk3rty3cNxg0qGTduEyqsokCIMcpFNs8cK3QLrW2MbSwh0iBkMklDhcqByz5gu9Zs3rD96ChZt9m5MqCCA8CAfEDndJMEySKFHTszz8OTJgnqiZ+3cBp2Dg07XcN7q4xt7nsAL9oRyDkgByvhB3KY8xFRk1M4aXsfS9N1CzQsj7oBhHr+lP30jHl70oP7/KjdmiqLfY1vYjW6ld3c2le3Msbjd2inGd5/MAH5VrrHF7gRhcW2wMkLbYsniwFU3Au6T0EyelZLs/ds6bYTf7wXEI7r73dXDBbGfvDaB8/erm3q3eLeoZUB8SF94FyFIEOVAlS2ciCB0mok6ex8p1b9XK5JIt9JfswyrbhV2lwJtC05+8H2qFUzH3iIx6VW9oeFd6hB1Oo7sS+xlR7ahRJY3EkuBziSfagk4u+ptkXNRZVLTEbiVdwVEDYgAboPutHvQuvvahGc3l3G+DbUurLbCsVlmBxugATO4Q3pRbMMcZRyar3/nkxd4+IqrTBMkiJBOMdMCfnXd4Rgj5jlT9SqLfurbJZV2AE8ydokmPPJjpMUhq5bbH1/Tz9WGtP+IWuNNC0/16VB1rdbhXBePnSapGJi242XecbCRBxmVMH8utbHtTpQ692CCS3eIQZXIJ8J/mBDZI8xWf4Hw+2wuG/aQ7GC7rwJO5hhEsyCWkSfvGCBHWrnVcIS2JQIpTb4lRDaUmSu9EJwMsILNgTE1U2mku58j1WTT1byRfABw7WfA6fU2n8N687qV5ldqbP5ZHMP8AOPWsrb1QtaixcbkrFSfIOpWflJPyqy4zYZLnjySPvHMkRvG8c4MT5TBqvuWZRnIUrbIHi3f7jDwACIYxuME/yycRO0N5HQ4xXSTnJ7yf78/3BdasXXBIMMRI5c+n/OlIvKoRTlMV3LZHhck6x1obXjA96IW9Q2vOBimSwnTMAtJUNl8V1A7K/TGp3OKHsGpSZFLuTH8JErVMGqDbinK9FAnTCrVkU+1c2GRmcEGCCPLP6ioRcxSd7UOJspJItR4vEATvYqqKQSCCDDAmY2nHnB8qIS0zEWiF3boG47SpkEjcMwc4zzMZNU9i+UYMpgggg+RHKrtV7xVVAF3jC5ZXeCN4jrPTMHzFYTVM9HF1NwcJg6cCcnvGbwZFyBua2wJA8DEMw5SRynIqy4LZbaDztkEXEuMyhGMgHapJEmPGVIBjFQ6e3esMbgYAkm1cQnEEHdbuoIlSFP0pLl5j432XBdDEKLh2qQwAkqQQygcmJ9edRKTYKLVq9mX+o4XqLy3LKi1bRsjc621QhgNrBS0EeIwozg8iKx2nvT8v+T61fJoL1tbd4Ol62dkw/eJKwAlyDgiI6ECpO1HZli9vU6KyzW7oLXLSAHu2LAGAOhYkYEShOBgKMU04lYup92kpPeL5KJjR3DTdRxeQOq2z47qIWFsEEHceQEH6TW2t9nW+C7q64sB0ETcQPKsXAZSQLg3lhg8nGcGc+1k6Mt3d9brurK1pIuWypBUi4ASpwTiZkjlk1OyOqXXrNGUEt7+jQ1cuu74cC4Syujd2slNrEugDARBFvGW5ZAJNzsncZld3DaY79p07Pdl1UgMLbT4upzy6iaZp+EpqGDsO6EEuxhEPLkDhQM56gj1qw4Z2ctXEuC1qkO0r4AWAuATDGACTOA8HmB5VCl4PPlJQezpmc4L2Qu3EZiLlnUB/ALytaQANz3QSDkQcARnmK0OlstatWhcFp7jeDvbfiuo6ye7YMCLokEAnGJxTrXBs/batbVrcJW43elmUEwyOMjxzlQBORQup7LpZKumo2oQYvCIjadviXoSImY6UTnqVszi1dORSdqDt1EbUWEUBUKsBJZiGK4LSxnrVejSK0vdHWIunsBE7u47lCzFrzPIF3cQSSF8MZpuo7InTL/3Nt9xMzbLDYoU4JKwZbJgSAvqKbpo9jpurjggoy58L/wBM6qyQPyGSfYdaL043Bk2kXVbBJ2KDIAR90BeTGSRkATiKI4PwrvGZmdkt2/EboWXEHwbVn7xMY9R1IopOO6neS7gCCve3QzHbyghZLNiIAJywBgk0JGnWdVK9EX23/sB6jiy2ySha5c5M2GsNCw0Y3N4Tz3dJ8qA0XFN7wyhgWG1fHsU9W2q68zAk9BV3pdZZXcdUWsvbQ7FtbQWBGbJCiQWPNmO4AdcwHbFrUIBFu1sWZjKhUbbbXc0suGZmIhScTOdVSXB5C3e/3GXdUrqiudtu2hVSqzkncRPVQxGfKTknNLxTity+wwERQFRFEKqgR82PVjk/Sm6rixYFRK2yZCbmbaPIE+ZycZIHlQouitYQa3ZlnyxlUI/hQkvTluP1pe/pV1FbbnL8Pkd3jCob7selFfED0prX/QU0S2hE+7XV26a6rsmyvtipiMVClTDmKiQR3Q/4YkU0aY0b3wioGu1CkzoeOKIO49aX4c1Jvru+p2xaYjO5PnV3oOIHuRbOGtubitHI4JiDnlPulU3eVNprzA+HrgjzyMfWKzmtSpmmPSpF7xTULeLNJ3yAd7rPiJUkAjc3JeR9SDRvZ/hqtcFq4djMTaBEHxkMbYc/hJBE+1U1x9xZgogsWO1QDLGdg8lBwAPOrAaiEW4mHTPeFua4KDbB8X3pJ5Fa52uyPRlcVS2LEXF0+0kG2CO4voBAZFYozR0uKVDR1+Zqbh1zutRdt7iVDhieYIFxN5WPvfZ7jHUA1WcR4oNShuMAl2ZubruLsAAC3aiQcD08PnQIZVhnZgBBD2wGZT/KQCRj2INRpfDJUE4Ny+puLnDbDDvbdxrtwZfa8NIMEBhIiZHKIoKw1xX+zWylrIAtq7XjOJuG4iqg2zhQDNVfBO0D2Lnim4rg795Ja5klWYkkgiWGDEMcTk6Adpe8SCNtsTDBNxCruaPCC7N6zEADJzWTVWkc0sU47vgZpbi3LyI5G0EnMQzL91TPrJ9wvlWgfUKzqCba3FXcoubVYSw3bd39MjHmJ5zWSt6c6pGWz4nxqLWINy2whtvrg48/nQ2lvBgA/cs67la3eK29gBXBW4yyfDMj8UGIyoRkgnjjKOpPf+bmw1vHrenDOTaa4QVBt7GfbuhRcKmQABOevnWNs8WZXcLhLjFtvRGaCwXnAnPWmcVtbgvdm3vLqos2WRyTEyFtkwB6/i50+/p105t27kB1O64ZAgv91J5Sf8CqmnRpihCEN92yTUK11/tLE2wABftNbUp6ujMJA8/pzydd4LcNrcl0ICQAoJRrkRkpuacZO+eRzAqPUdotMVRW0rJtAmH2EvuI5wZXBM+4zg1Xa7iHfXVcXVtW1kDvQotrbmBEhi1w8ziYIAnbTSbpcf1JSmvifHz8HaO+9xgLlwi1bALIIlsAIvqfEAAeU9Ixa3jf1BcOO709iAbabbaAjIVi8G4x9cnoBWV+NZLi7R3h3hocE9626BuUGTPlzzVkOOXL5tWHY2gtwOTcYwGLbn37pkCSRuyBAz1rRe5plg1uv9AGmL37oi3Z2oothSoRAoYgM0GXaSTzMkx6VH24dLZSxZYFQgLlVA3NPMkeZ3GPQelM1mujcto7bJYeIgBituTO/mCee0dSKodRqy7Ek+09AMAewED5V0Y4tyUn9jl6jaNA0Gug+VSG5S766jh0/MZPpXTUganBqNwpEc0mal3U8XB6VQmr7gweuooMD0rqqyHB+QG2amVqgQ1LbGaiSKxsKqNjTx703bWZ1PcbFJFO2UhWgVHK1O76mxTttIpKSLLScfVHl7SlWQW3VZWYG3eMwGI54jmYzWg0vGvs1ZBb3L9mzNG0WnBG0pzbJncMzyFYtiOtEae9sB2OylgQ0TBUjKtByPes5Y1LdG+PJ2krNA2uUJdWNOzeFVOwjcqFgr2iP5zBkEZkda65wgJ3RusHsytwsm5kcLJezuwVaVCx69Kzq3mggPbg+4OY6xywDFEPq3YKN6NGILyMcsEfrS0NcG2qL27Gt03ELL3jcSwzW1XKsnehMHcSN6AjBOSY8sTR/CeOaUXO5lltMd6XH2ju3YmbfeIxhZ2srnkeeDIy3CWVW3OdOOfO8VicHHdsIo/iWosuIQaQYiV1Gfysris9CSqjGcrlW9fX+ppNZwJNOQVvrYAc3LV1d8K7CW2qoIRDBJWSuTynaK+12k724F1t3eqk+AWkUM0HxXGifaB1HIVliWCwLlkeg1DiPYcqJV5vb1awApOwXdSj7VxtSTbzBmMdRERRob7lVCCp2/oaPhXGSSbVq/at2ohXuW1W6i7sIpWQx3NghZMzHk1uC2rD99qrskeNVJ3MWMzcCnLOfxNyn5iu4Zp0tlWuXdG4UGLZ1iqAWAG87bZ3H72CB0yaTiVvRk+G5bB8hqjeQew7ifzpOMk9yG8cpbcCnVae9vu3HXAIWwpdXXorFhbdYA6HnM45UDrLFm5poS5N0EFUiOTDLO2IieXp60Fds2l3NbvKCwIItkoGH4WCoBHLBFAHXMjKU2LAiQSxPOZkQZ9quONbaexrKb0vVx8i4tWlFwfELdVGQuhXwFoB2kM4jaSB4h5VcWdfYSxcR7exlK7jcC27zIAPslVB95jzOIDEk+EbsXe1ly5H3C24tuAIeY5AgCFETAxUlxrjKoLSByy0A9YB6+tU4Jch8Wa6vbwT8e1yu8WySg5EiJPUhR90YEDoAKq4qc6NqX/T29P0rROKVWZT6bNJ3pYOBXbaIOib0+tINE/kPqKpTj5Mn0uVflZBSxRPwL+X5j9646B/L8x+9PWvIvdsn6X9gaKQiijoW9PqP3pp0Ten1FNTXkl9Ll7Rf2IFFdRC6Rh0/MfvXU9cfJK6XN+lhQ0Nv8A+p/ekbSW/wD86lpBXDrl5Prfd8S/KvsR/Dp0Ufn+9cdOv4R9T+9S1xFGpjWDH+lfYiNhfw/5/WnraHkPpFPpIpamNYoR7DSlNNkdQPoKkIrtpotlenHwQNoUPSPaal0lvu2BHmGg5EjkfOnUtPXLyZPpcL/KiS/eLNICKByAkcySf1/IVbafiVs7C6DwCDbgNbYkEC4oIMGQN4Jzgjyql3VzGlqZD6TE1waK3xewzJNtLI3BmVLQ2yslfECWj2AIk86nt66xvjbp3Ukwty220GfDuulFbGfrWVRsU4VLIfs/E+DYG3bG/vrGnsgqwUtp/A5kEBXUbgYEjE4zzofTa/TIDFnTswjOQjDqQHjOBj359MqWwfSlQ0U/JmvZ8Hy/sehP2l08q4tWLTIAVuWsv/LytEQPXdHLFN1faqwRcCtaYbfDNjYQTAKp97ET5jJ+WADV1J2+WH/FYvLNBqe0SOEHdqACd4FtIILh/AeakRHPl86E1PGQRcC2xDgKC8EqAyvKwoAaQPPBI9aqprooSOiPQ4Y7UPs6hlyCeR5weYieXOCR86jmlpKqzohjhD8Ko4n/hpKWlpFsbFLS0ooGkMilFLXRQVQ0UsUtcKBDYpa6aWgKJPhj5r/en71x0xH4f70P/ANqhrqZDjLyTfDn0/uX96T4Y+n9y/vUVcaQ6kT/BvOFJ9s/pTLlojmCPQgiowKmVjByR7EimL4l4Giw3Pa0ee0x9aa2OePfFKLhjmfqae2rf8bH3Yn8jQRqkvBEDSRUiaxiwB2nxRlEP6irC9o0jl+ZH5UGXrpumisWuNW406gLCjPOQD+tG2+GWycoOXqP0pNke9x4pmbBria0NvhVqPu9fNvX1oTiXD0UeFYz5k/qaEzaOdS4RSg59DUs11tZYTRvEbndtCBQIH8ik/UiaoiWRY3QDSTTv9Rf+n+xP/wA0ia555j+1R0PpRQvefkdumumlOvcciP7V/al+NfzH9q/tSopdSvAwN7U4ITyE+wqca18eNvkSP0pj3m/E3zY/vQWpt8Cd034T9DSdy34T9DSd4fM9Oprix8z9aC9UvkO7hvwtj+k/tS9w34W/tP7UwufM/WmzQPVL5Eo07fhb+0/tSjSv+BvoahpgP/IoH8T8BB0zeUe8D9aX4ZvIf3L+9QgU40BUyRtK3l+a/vXVEK6lYaZH/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4582" name="AutoShape 6" descr="data:image/jpeg;base64,/9j/4AAQSkZJRgABAQAAAQABAAD/2wCEAAkGBhQSERUUExQWFBQVFRYUFxQUFRcUFBQUFBUVFRUUFBQXHCYeFxkjGRcVHy8gIycpLCwsFR4xNTAqNSYrLCkBCQoKDgwOGg8PGiwkHyQsKSwsKSksLCwpLCwpLCkvKSwsLCwsLCkpLC8sLCksLCwsLCksLCkpLCwsLCwpLCwsLP/AABEIAMsA+AMBIgACEQEDEQH/xAAbAAABBQEBAAAAAAAAAAAAAAAEAQIDBQYAB//EAD4QAAIBAwIDBgMGBQMDBQEAAAECEQADIQQSBTFBBhMiUWFxFIGRIzJSobHRB0JiksEVM/AWJIJyg6LC0kP/xAAaAQADAQEBAQAAAAAAAAAAAAAAAQIDBAUG/8QAMREAAgIBAwMBBgUEAwAAAAAAAAECEQMSITEEQVETBRQiYYGRMkJSofDB0eHxFXGx/9oADAMBAAIRAxEAPwDAdntJuXFXLaOFNRdj7fgxV7qbPhNZM706pI88viHPyqx0qTbNBam19o3yq24fY+zOfOszRFTaSHq301qq8Wj3setX+i01A2ga5ZxQRTxVbX0INB7RupD5Ims+lItuju6MVA65ooZBsxQDpmrN1oG4uaSBsGK+Kp7aYFMFvx1PbFUQCmzn6VPqRiortyWHyp9+s3yax4B9FalwPM0aLO1iPb/NN4Z/uCB5/pRCtLtI5RVRJfAJcWhdhLwPI1ZNbE0MNNL+sf5qzNoksWoVpHWgNb0960FzQ93py5ySevrgVR6hZgx1pDe4+0MD5VOFxj/kU6zawPanlIGMdfmedVETIDSW+dcRT0HlVkoJRMVJbGKnW34KSzZxQMi2zUHELfg+dWNqzmoOKW/B86QPcXg1olfkKSj+BWfB8hXUWS5UHdkNIO5HqKur9jap9qC7LWZsrHlVlqlhTR2FW55jrc3X96stBbPcz71Xakzdf3rQ6Cx/2/LpWZq+DP2T9t861uiTw1lbKfbx61tdKkJQKZWaoc6pL13x1pNTZwTWZKS5p0CdlsnIVHqLMVPpxil1WaQ0Vu3nQr26Pe2RQpFIpkNm34jT7aVGB4jRGm/x/imTsVu3xmekVr+1XYb4XR2b4uK7EgXVBBCm54rfd4zjB+oxWX+HZru1VJJIAABJJ5QPXNewdutBeu8N7sW7jXFNmVWHJ2kK0hBLgZkecHlWEp1JDbqjxvQHxY9f0o7TJhp54qPScMuh/wDbuAjp3byOmRHnU6KVDAyCMEEQQRMgg8j6VqmU2CMc0+yn2o9qY5zTe/O6fT/NUzOy74lqwbAQeYH0qg1aQo96s7yTaDTkx+dVutTA96BoIsnA+VOuimWxy9hUl1aaBgzJUlq3TtlTWhFWSuQ5R4AKltW8Uwp4AamRoihAyXSWcmgeM2SE+dW2iWZPrVd2g+6B60MlPcN7OWJtD2FdVl2a002V9hXVaIfI3s2fsVg9BR+q+6Zqp7Ip9gM9Kt7tobTPrUrgt8nmeub7Z4/FWq0ZPw4HpWU4rAvvHKa0fCLn2WfKsjSXBUaK3/3HzrXzC1i114t6gk8pq2udqLcdaSYSi5FzqidpAqkt6HaZPOuHahDjNQN2gtnzp2Ci0WWnHSk1Nuq212gQHrTrvaC2T1pWPS7DnTFVtxKe/HbZHM1XXeKrRZXAoeXP/Olajsh2gt6ZiXsLckGG/wD6A9ANx2gY6CfXpWW0+pDMSKL07/oamcVJUyas9At/xcTvQvw5IJC7i6gy0Dd90wf8VteNa5dNZu3tjN3YLECE3LOYbIzGMdK8A0VgXL4Rri2gxA7x52Lg5aMxivbuLadL2guWW1Crus21a6FLCLcMxIHNcHlnxVzyjFNIjJFbNGZ0/wDFIuZFjlMTd6Tywg6Dp1rH8W4u2qvXLpVEk/dQAQJJ8RABds5Y5NVfDp3GPI1LoMb5863jBRexdIHcVAj+LPl/mizQV0Q3yrUkt4HciPMVV698j3q0094dyPeqniDAsDUlB1pcU641MW4oHPoKia8J50RY5Eg51OrUOtweYp/fCOYrQhFlu8IFTIeVV9m6I5j60YLwjmKaBot+GDwmq3tF9z50XoLwA5jNC9onHd4I502zNLc0HZFx3S56CuoLsrOxflXVaJldjuxS/Yz6UTr9RCt86quyWpK2I9KI1R3K01nfwmncwWuuzcb3rSaBvsQPMVkNZ/uN7/tTrXELiiATFRQ9as0A4OpOc1DqeFKDEVW2uM3B1pG4rcJkmiitUSyThKmmtw0AxQA4s4pv+qPM0g1IOHDgTSnhIqvPFXph4m/nQGpB76BRUDaIUN8e1d8caQ9SYZp7e00V38fSqj440RoLxd8mAFZvoMD6xQ3tYaldIN4XpN10GThpx0IyAT516gvaS/ctG2AxJ8JIEkj0HnFBfwp7OWm3teMhRO0kRORMeUVr+yi2+/uEADxtEEFdvJYiuHJD1GnYOem1XB41f03wt3aZAMgEiJ8vahdDf+/PnW7/AIm8OF26xECDA6gricL/AJNYVLW0DOWAJ9GBZWB9cA/OujFNcXuPdqzg2artW/iPtRYOartZc8VbkN0H6O99nHrQ2pQtQ9rWQIpfi6BalR3w586T4M1IusFPXiAjlTQtiEaNvWu+EbzNELxAdRXHiC+VPkVIhXSt0NTLon/Eadb4go6UQnElinsA3T6C5GGP51KOG3T94kx0qfTcUQUV/rluPX5UDNBwG4UCgjyrqp7XadABjr6V1WmQ7C+zWoHdfIfpTdfrCwMYHL3ql4DJXnR2uVhPlWXY3S3E0nCkbJE0Rd4VaH8v6U3hjSvOn3lIPOlY2tzl4ba/D+lOOisTlfyofcxpSh60g0kWp0FqZA/IUHc4bb8qMaxURSBUtjSRX3OHKOlQPoF8qsXFDvRY9KAn0S9Ki+DFFGaY59adi0ogGjWjOHWArGOoI+Y8Q/MCohT0mcc+nvUT3VFxjFO6N92V1vdrBdhux09DAJzyYVfcH1a27pBuOZAJDlXAbdGwyJmI/eqrszwVXADum4ZjxiSsiVEjJweY6YzWu03Z21E/ZkRtki4AI54J+9E+uCK8iTyavhRpkeIzfaor4yLm6TGMZnpGIFecvcJ2g8wkt18TsWyfPbsr0vjXZpXVu5cSDO633lwA4HiCyQJLe21vavLdjJcdXBDhyrAyDI9x/wAFdnSKTtyM5yjVRGvQWo00nnRz1C4r0DGkwNdF61x0dFClmixaIgQ0pp3wtFYpRTsWhAfwZ86UaKijTwKYtCBRw8+dPXhp86LtCjbSCnQKKK1OEsaKTgBPWrS3FWVhVNA3sZ//AKaY8j+Qrq1aqK6nRm2ZHg1+FozW6ssD7VUcPbw0W7+E+1ZnQiv0+vdZg4qVuJ3D/NQQbn71aafSoVBPlUclWDjilwdaU8WuHrUlzTp0onTcLtqouXZKmdltTD3IwWLR4LYOC3MkEKDBKp7clRTk9KW4InELhIAMk8gMk+wq3PA9SE7y8U06RIN9tjsP6LUbnPsPcilTihClbaW7Knn3SkMY87jEuR8603A+Frp7R1N5QCACoJA2T90kRlz/ACqJOZiuZ5vCO/J0LxY9eSSV8LuUGk4bbVQ9xbtyQSocjTo3MBokvt9SVq70fBNLnv7QtNtAAuXbwJY4k2y0qf6ZJyMc6fxnWaotb8ItObvhDb7t5SowzB8LO4R4ZBTGRifhnDrhAZ87SxzmcBgZ6zzJ96xlkfk4lHyQ8QtcNtHu+6UvABaLxROR8e25O4+Qz5xWbu8Su95Fs2racp09lZiMf7oDk+ctULXpJY/zEt5nJnnSbqXqNf5PpsXsbFpTk3ZNc01skMxF3DBttprTkmSGJDhZmB5Z6xQSvZ3j7DUqoORvW6Cs5ki2pXE5zRQuR5Sfyq37JWe81lsMTtAuOc8tltjPtMVazvhoy6r2VjxQeSMnsjSXOKrCILd3bcAxYVCoG3cDB2mACMz19pH432NFxA1myS8/c2tEAZhG8Kjp4TE4rZaOyLVovAQld7sF3sq4Fuyij+aIn+o+uM5e7LHVln1NpxJ+yW5qLjM+CR3iK2xVmAVQCASOtRBUt2fMXdtfuKuku21AS3bDJtBG5tqrBBKWh1keo8gYrMdp+D3Ltw37zEIFtrNtFdyTIj7ygwRiWwCK0HBOF6hNoa1aCKSPsWdTbgwdo3FCMGVxyOa0/EuDd/YdCoIYZIgAD8XuDDAf055mlCUlL4XZpLTGSjKv+0eR6DQ6R7m17j2xE+O7b3HAMhbdpx8txODyo9ezmiadt145AvcRc890hIGJwwBPpVRfssjMjYZSVYeRUkEZ+dRPYU9IPmK1lmb4tHur2La1Kdl5/wBBqSAru85i29q42eWMEfSnar+H6W5Z711LYBJJ05ZkjEuwOxRy5x19KzNvTMjrctXNroQykqDBGeRwfmK3fZz+Ir/7epKrcOFvBZQzAAcTKGf5hAz/AC86tTk+JWeX1PQZsO+nbyZX/pdXBa1qrbLzDOlxQZ6b7YuKDOIJFVXE+CaiwJuW/D+JGW4o9yhOz/yivSeJX0berILVxZh1G5AYU7u7YE7SxAKknkeoqg/0W81oXtDfbeom5pe88MjJ7pX8J/8AQR8vOoZ7dHE4urMD8VThrKvtdY0lyG3my5MEi3tAeDPe2Q3hE5LW5HPwqYBpdXw17blHwy+RkEESrKwwykQQRzBrqTsjc5OIx0qe3xgChPgzSjQmqsW5YJxsA8qLs9olHSqhNA3lU40R8qepjSsu07Tp611VD6JgJiko1MHBEHD+VFXDg0Dw98UTcMg1BUeCvIx86LW8dvOhBy+tEhRFAw/svw/4rUpaYwmWuNMbbaCXaemKk1nEDqb9y7tCW4Fu2oEAWrfhQep2xJGCZ86Z2d1ZtJqHDbWNsWwRgy7QY+VJbuSuByMVzZJvc9X2Z0ynk9ST44XzC9BY3MBE8zHUhQWP6RXpHaDiHw6TO42kLKCpNtrhkKDHmY8XOCeUVguzF5fikDcvEp/8kYfLJ51rv4mWPBbcGVZgOczCEqT/APOuNxbZ1davV6iGJvagnsRcOrF57+3c91AIwAE2YUEEgZOSeoGMVbcevdzoHusArdy22OYa6Aix65H0rPdgNa1uwy/jvbl85CBSfbG7/wADUP8AETjxuFbAwFh2A6AAi2p+UtHqtUtFs4F0zydX6cOE/wBkYseVdNdH1phfzx/zpUcn2erSSTWm/h+6/FFWE77N1Y84AYj5qpFZQ3gOtH8J4ibN1LqfetuGHkQOaz6iR86aVbnN1MfXwyxp7tHu52bXaNqgg5BhfCBLDyIJ5dJrCfxB7QmztsWm2ORLlfCRbMgDHLeRPnCiTmtZwziCXrQIMoy7Q39DSADHUcj6jpmvOf4g8LuLqe+bxLcVJfoHVQjA+UkSPPdWkne6PkPZmKEupUcvz2fkT+E3FO71L6dm8N2WVTkG4M48iV3e5Ar1u2uDk7ChlSImCTOOWP8AFeH9ieHO/ELTKPBbJuu3RQoMAnpJIA969d4hqAlppaE2gF/6QAHPuR+sVetJ2T7RwqOfRBfQ8l7Zx8dfjkWU/M20J/OappojiOsN69cuERvdnjyDEwPpA+VD1zt2z7bpouGGMX2SOP8Aih9dblZHMZ9x1og0hpxel2VmxrJBxZ6ZptEl3h9jUM0lltb5lpBUq5JPm0k/4oDW8H+Hsl7t5O8N0KrPAAUEjaYyQWj/ANO7H4hN2A14uaF9Mwnu2ZQPNbm50BHUEm4v/iKg/iDeD6TT+THYR6ogYN6GGAz5Grmlq24PicePJ63ovyZ7t9wcbF1ATa58N2DKsTlbgOM5gnrIJyCTS25v6FnObuldRyydPfJgGOey6GP/ALprZdnL3xXD79m5LG0rAkn8B3Ic9YkR5Aisr2Y1AW81k8rtm6owMgAXI9fumJ61vCbUafKFLA0pPw6KAXhTl1ApG0oBjyMfTFS29KtddnLTHpq1qVtWscxQ50a1BqrAUYpiuiyTVSK6hNIpiuoGgLRnFFOcUHpWxRDvikxw/CCrU7PioFqV6ET2J+HKzK6Iu5iUYL1MNEKOrSwPyNFA4x1E1XcPu7WnyPnH5jl71amzaCzZdis/cuABpLH7pWREbcHMzFYZUep7Oz6ZaZcP9iKxdZHDDmDInzBmtNY4sLoCXtzWlNuN0+BLZEgQ0RtLD6VnaNF0og2APuUhp6GRAUGCHDEYE4yOscrTlweh1eKKSkbHTahrFwi3EHwsr2zct2toAVgbRkLHKUGOsc872g4dctk3rty3cNxg0qGTduEyqsokCIMcpFNs8cK3QLrW2MbSwh0iBkMklDhcqByz5gu9Zs3rD96ChZt9m5MqCCA8CAfEDndJMEySKFHTszz8OTJgnqiZ+3cBp2Dg07XcN7q4xt7nsAL9oRyDkgByvhB3KY8xFRk1M4aXsfS9N1CzQsj7oBhHr+lP30jHl70oP7/KjdmiqLfY1vYjW6ld3c2le3Msbjd2inGd5/MAH5VrrHF7gRhcW2wMkLbYsniwFU3Au6T0EyelZLs/ds6bYTf7wXEI7r73dXDBbGfvDaB8/erm3q3eLeoZUB8SF94FyFIEOVAlS2ciCB0mok6ex8p1b9XK5JIt9JfswyrbhV2lwJtC05+8H2qFUzH3iIx6VW9oeFd6hB1Oo7sS+xlR7ahRJY3EkuBziSfagk4u+ptkXNRZVLTEbiVdwVEDYgAboPutHvQuvvahGc3l3G+DbUurLbCsVlmBxugATO4Q3pRbMMcZRyar3/nkxd4+IqrTBMkiJBOMdMCfnXd4Rgj5jlT9SqLfurbJZV2AE8ydokmPPJjpMUhq5bbH1/Tz9WGtP+IWuNNC0/16VB1rdbhXBePnSapGJi242XecbCRBxmVMH8utbHtTpQ692CCS3eIQZXIJ8J/mBDZI8xWf4Hw+2wuG/aQ7GC7rwJO5hhEsyCWkSfvGCBHWrnVcIS2JQIpTb4lRDaUmSu9EJwMsILNgTE1U2mku58j1WTT1byRfABw7WfA6fU2n8N687qV5ldqbP5ZHMP8AOPWsrb1QtaixcbkrFSfIOpWflJPyqy4zYZLnjySPvHMkRvG8c4MT5TBqvuWZRnIUrbIHi3f7jDwACIYxuME/yycRO0N5HQ4xXSTnJ7yf78/3BdasXXBIMMRI5c+n/OlIvKoRTlMV3LZHhck6x1obXjA96IW9Q2vOBimSwnTMAtJUNl8V1A7K/TGp3OKHsGpSZFLuTH8JErVMGqDbinK9FAnTCrVkU+1c2GRmcEGCCPLP6ioRcxSd7UOJspJItR4vEATvYqqKQSCCDDAmY2nHnB8qIS0zEWiF3boG47SpkEjcMwc4zzMZNU9i+UYMpgggg+RHKrtV7xVVAF3jC5ZXeCN4jrPTMHzFYTVM9HF1NwcJg6cCcnvGbwZFyBua2wJA8DEMw5SRynIqy4LZbaDztkEXEuMyhGMgHapJEmPGVIBjFQ6e3esMbgYAkm1cQnEEHdbuoIlSFP0pLl5j432XBdDEKLh2qQwAkqQQygcmJ9edRKTYKLVq9mX+o4XqLy3LKi1bRsjc621QhgNrBS0EeIwozg8iKx2nvT8v+T61fJoL1tbd4Ol62dkw/eJKwAlyDgiI6ECpO1HZli9vU6KyzW7oLXLSAHu2LAGAOhYkYEShOBgKMU04lYup92kpPeL5KJjR3DTdRxeQOq2z47qIWFsEEHceQEH6TW2t9nW+C7q64sB0ETcQPKsXAZSQLg3lhg8nGcGc+1k6Mt3d9brurK1pIuWypBUi4ASpwTiZkjlk1OyOqXXrNGUEt7+jQ1cuu74cC4Syujd2slNrEugDARBFvGW5ZAJNzsncZld3DaY79p07Pdl1UgMLbT4upzy6iaZp+EpqGDsO6EEuxhEPLkDhQM56gj1qw4Z2ctXEuC1qkO0r4AWAuATDGACTOA8HmB5VCl4PPlJQezpmc4L2Qu3EZiLlnUB/ALytaQANz3QSDkQcARnmK0OlstatWhcFp7jeDvbfiuo6ye7YMCLokEAnGJxTrXBs/batbVrcJW43elmUEwyOMjxzlQBORQup7LpZKumo2oQYvCIjadviXoSImY6UTnqVszi1dORSdqDt1EbUWEUBUKsBJZiGK4LSxnrVejSK0vdHWIunsBE7u47lCzFrzPIF3cQSSF8MZpuo7InTL/3Nt9xMzbLDYoU4JKwZbJgSAvqKbpo9jpurjggoy58L/wBM6qyQPyGSfYdaL043Bk2kXVbBJ2KDIAR90BeTGSRkATiKI4PwrvGZmdkt2/EboWXEHwbVn7xMY9R1IopOO6neS7gCCve3QzHbyghZLNiIAJywBgk0JGnWdVK9EX23/sB6jiy2ySha5c5M2GsNCw0Y3N4Tz3dJ8qA0XFN7wyhgWG1fHsU9W2q68zAk9BV3pdZZXcdUWsvbQ7FtbQWBGbJCiQWPNmO4AdcwHbFrUIBFu1sWZjKhUbbbXc0suGZmIhScTOdVSXB5C3e/3GXdUrqiudtu2hVSqzkncRPVQxGfKTknNLxTity+wwERQFRFEKqgR82PVjk/Sm6rixYFRK2yZCbmbaPIE+ZycZIHlQouitYQa3ZlnyxlUI/hQkvTluP1pe/pV1FbbnL8Pkd3jCob7selFfED0prX/QU0S2hE+7XV26a6rsmyvtipiMVClTDmKiQR3Q/4YkU0aY0b3wioGu1CkzoeOKIO49aX4c1Jvru+p2xaYjO5PnV3oOIHuRbOGtubitHI4JiDnlPulU3eVNprzA+HrgjzyMfWKzmtSpmmPSpF7xTULeLNJ3yAd7rPiJUkAjc3JeR9SDRvZ/hqtcFq4djMTaBEHxkMbYc/hJBE+1U1x9xZgogsWO1QDLGdg8lBwAPOrAaiEW4mHTPeFua4KDbB8X3pJ5Fa52uyPRlcVS2LEXF0+0kG2CO4voBAZFYozR0uKVDR1+Zqbh1zutRdt7iVDhieYIFxN5WPvfZ7jHUA1WcR4oNShuMAl2ZubruLsAAC3aiQcD08PnQIZVhnZgBBD2wGZT/KQCRj2INRpfDJUE4Ny+puLnDbDDvbdxrtwZfa8NIMEBhIiZHKIoKw1xX+zWylrIAtq7XjOJuG4iqg2zhQDNVfBO0D2Lnim4rg795Ja5klWYkkgiWGDEMcTk6Adpe8SCNtsTDBNxCruaPCC7N6zEADJzWTVWkc0sU47vgZpbi3LyI5G0EnMQzL91TPrJ9wvlWgfUKzqCba3FXcoubVYSw3bd39MjHmJ5zWSt6c6pGWz4nxqLWINy2whtvrg48/nQ2lvBgA/cs67la3eK29gBXBW4yyfDMj8UGIyoRkgnjjKOpPf+bmw1vHrenDOTaa4QVBt7GfbuhRcKmQABOevnWNs8WZXcLhLjFtvRGaCwXnAnPWmcVtbgvdm3vLqos2WRyTEyFtkwB6/i50+/p105t27kB1O64ZAgv91J5Sf8CqmnRpihCEN92yTUK11/tLE2wABftNbUp6ujMJA8/pzydd4LcNrcl0ICQAoJRrkRkpuacZO+eRzAqPUdotMVRW0rJtAmH2EvuI5wZXBM+4zg1Xa7iHfXVcXVtW1kDvQotrbmBEhi1w8ziYIAnbTSbpcf1JSmvifHz8HaO+9xgLlwi1bALIIlsAIvqfEAAeU9Ixa3jf1BcOO709iAbabbaAjIVi8G4x9cnoBWV+NZLi7R3h3hocE9626BuUGTPlzzVkOOXL5tWHY2gtwOTcYwGLbn37pkCSRuyBAz1rRe5plg1uv9AGmL37oi3Z2oothSoRAoYgM0GXaSTzMkx6VH24dLZSxZYFQgLlVA3NPMkeZ3GPQelM1mujcto7bJYeIgBituTO/mCee0dSKodRqy7Ek+09AMAewED5V0Y4tyUn9jl6jaNA0Gug+VSG5S766jh0/MZPpXTUganBqNwpEc0mal3U8XB6VQmr7gweuooMD0rqqyHB+QG2amVqgQ1LbGaiSKxsKqNjTx703bWZ1PcbFJFO2UhWgVHK1O76mxTttIpKSLLScfVHl7SlWQW3VZWYG3eMwGI54jmYzWg0vGvs1ZBb3L9mzNG0WnBG0pzbJncMzyFYtiOtEae9sB2OylgQ0TBUjKtByPes5Y1LdG+PJ2krNA2uUJdWNOzeFVOwjcqFgr2iP5zBkEZkda65wgJ3RusHsytwsm5kcLJezuwVaVCx69Kzq3mggPbg+4OY6xywDFEPq3YKN6NGILyMcsEfrS0NcG2qL27Gt03ELL3jcSwzW1XKsnehMHcSN6AjBOSY8sTR/CeOaUXO5lltMd6XH2ju3YmbfeIxhZ2srnkeeDIy3CWVW3OdOOfO8VicHHdsIo/iWosuIQaQYiV1Gfysris9CSqjGcrlW9fX+ppNZwJNOQVvrYAc3LV1d8K7CW2qoIRDBJWSuTynaK+12k724F1t3eqk+AWkUM0HxXGifaB1HIVliWCwLlkeg1DiPYcqJV5vb1awApOwXdSj7VxtSTbzBmMdRERRob7lVCCp2/oaPhXGSSbVq/at2ohXuW1W6i7sIpWQx3NghZMzHk1uC2rD99qrskeNVJ3MWMzcCnLOfxNyn5iu4Zp0tlWuXdG4UGLZ1iqAWAG87bZ3H72CB0yaTiVvRk+G5bB8hqjeQew7ifzpOMk9yG8cpbcCnVae9vu3HXAIWwpdXXorFhbdYA6HnM45UDrLFm5poS5N0EFUiOTDLO2IieXp60Fds2l3NbvKCwIItkoGH4WCoBHLBFAHXMjKU2LAiQSxPOZkQZ9quONbaexrKb0vVx8i4tWlFwfELdVGQuhXwFoB2kM4jaSB4h5VcWdfYSxcR7exlK7jcC27zIAPslVB95jzOIDEk+EbsXe1ly5H3C24tuAIeY5AgCFETAxUlxrjKoLSByy0A9YB6+tU4Jch8Wa6vbwT8e1yu8WySg5EiJPUhR90YEDoAKq4qc6NqX/T29P0rROKVWZT6bNJ3pYOBXbaIOib0+tINE/kPqKpTj5Mn0uVflZBSxRPwL+X5j9646B/L8x+9PWvIvdsn6X9gaKQiijoW9PqP3pp0Ten1FNTXkl9Ll7Rf2IFFdRC6Rh0/MfvXU9cfJK6XN+lhQ0Nv8A+p/ekbSW/wD86lpBXDrl5Prfd8S/KvsR/Dp0Ufn+9cdOv4R9T+9S1xFGpjWDH+lfYiNhfw/5/WnraHkPpFPpIpamNYoR7DSlNNkdQPoKkIrtpotlenHwQNoUPSPaal0lvu2BHmGg5EjkfOnUtPXLyZPpcL/KiS/eLNICKByAkcySf1/IVbafiVs7C6DwCDbgNbYkEC4oIMGQN4Jzgjyql3VzGlqZD6TE1waK3xewzJNtLI3BmVLQ2yslfECWj2AIk86nt66xvjbp3Ukwty220GfDuulFbGfrWVRsU4VLIfs/E+DYG3bG/vrGnsgqwUtp/A5kEBXUbgYEjE4zzofTa/TIDFnTswjOQjDqQHjOBj359MqWwfSlQ0U/JmvZ8Hy/sehP2l08q4tWLTIAVuWsv/LytEQPXdHLFN1faqwRcCtaYbfDNjYQTAKp97ET5jJ+WADV1J2+WH/FYvLNBqe0SOEHdqACd4FtIILh/AeakRHPl86E1PGQRcC2xDgKC8EqAyvKwoAaQPPBI9aqprooSOiPQ4Y7UPs6hlyCeR5weYieXOCR86jmlpKqzohjhD8Ko4n/hpKWlpFsbFLS0ooGkMilFLXRQVQ0UsUtcKBDYpa6aWgKJPhj5r/en71x0xH4f70P/ANqhrqZDjLyTfDn0/uX96T4Y+n9y/vUVcaQ6kT/BvOFJ9s/pTLlojmCPQgiowKmVjByR7EimL4l4Giw3Pa0ee0x9aa2OePfFKLhjmfqae2rf8bH3Yn8jQRqkvBEDSRUiaxiwB2nxRlEP6irC9o0jl+ZH5UGXrpumisWuNW406gLCjPOQD+tG2+GWycoOXqP0pNke9x4pmbBria0NvhVqPu9fNvX1oTiXD0UeFYz5k/qaEzaOdS4RSg59DUs11tZYTRvEbndtCBQIH8ik/UiaoiWRY3QDSTTv9Rf+n+xP/wA0ia555j+1R0PpRQvefkdumumlOvcciP7V/al+NfzH9q/tSopdSvAwN7U4ITyE+wqca18eNvkSP0pj3m/E3zY/vQWpt8Cd034T9DSdy34T9DSd4fM9Oprix8z9aC9UvkO7hvwtj+k/tS9w34W/tP7UwufM/WmzQPVL5Eo07fhb+0/tSjSv+BvoahpgP/IoH8T8BB0zeUe8D9aX4ZvIf3L+9QgU40BUyRtK3l+a/vXVEK6lYaZH/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4584" name="AutoShape 8" descr="data:image/jpeg;base64,/9j/4AAQSkZJRgABAQAAAQABAAD/2wCEAAkGBhQSERMUExQVFBUVFxYaFhcXGBwZGxUZGxYYFRgYGBgaGyYeGhwjGhQUHzAgIycpLCwsFR4xNTAqNSYrLCkBCQoKDgwOGg8PGjQkHiQsLiouKS4tKiw0LiwtNSwsNDUsKSwsLzQwKiwsLC0sLCwwLiwsLDAtKSwsLCwsLCwsLP/AABEIAMEA6AMBIgACEQEDEQH/xAAcAAEAAgMBAQEAAAAAAAAAAAAABQYBAwQHAgj/xAA+EAABAwIEBAQDBwIFAwUAAAABAAIRAyEEBRIxBkFRYRMicYGRobEHFDJCwdHwUuEVM2JykiOCkzRTc7LS/8QAGwEBAAIDAQEAAAAAAAAAAAAAAAQFAgMGAQf/xAAzEQABAwIEAwcDBAIDAAAAAAABAAIDBBESITFBBVFhEyJxgZGx8DKh0RRCweFS8RUjNP/aAAwDAQACEQMRAD8A9xREREREREREREREREREREREREWCVkqHzTPhRfp0OdaZGy0Tzshbifp6+y2RxukOFozX3mGaup1WMDC7VsQRf09FJtK87x3ELzXa4EWJjckb2+Z6KzZfxEHeGyC4mxd+qpaXirXSuDybE93Ly2HurCehexjSBtmrAiIuhVWiIiIiIiIiIiIiIiIiIiIiIiIiIiIiIiIiIiIiIiIiIiIiIiIi+S1fSwSiKrY3K2jFsESKg83fcHl2Vmo0Q1oA2AgKAxWaU/vTSSIYIkERJnc8veFYWOBAIuFUcPbGJZcHP7f7Uypc8tZi5L6REVuoaIiIiIiIiIiIiIiIiIiIiIiIiIiIiIiIiIiIiIiIiIiIiIiIi+KlQAEnYXP1Vfx1CpiAS4ltPkwHcdXevRSmbVIYAfzua35z+i+DUgLn+LVBB7IGwtc2UqHujEBmqqzA0mkt0gen6qUwmKNKI25t6/zqoLMcXFV0Hmu/CVdTZXKMlfG7E0581eSxEsBdoVcaFYOaHDYraorh95NM9A4x8Af1UqvoVJMZoWyHcLnZWYHlvJERFJWtERERERERERERERERERERERERERERERERERERERERERERcGbU5p9wQW9yLx8AVRcz4vLXFsEE/hPI9vip/ivWDrJPhtaIjYEkgz3VKcC8DyHW13aY3Av7fFcfxZwfPZzbWy8V0XDqdpjxOz/hbKteoGtqOph2onY7c7+v6KVyrOvEpHQ0+U3tf2CihmNSGs0O8wIMCI99lvwmMezTpDi65fYRA2Hf9VTlgtmPurOSPE2xAXoeS0NFMAmTJLux6eykVUuGatapUbUv4bgdUm0iwAvKtq7nh0mOAWbYDIXXKVUZZIQTcoiIp6ioiIiIiIiIiIiIiIiIiIiIiIiIiLBKIsosSmpEWUWJTUiLKLEpKIsosSuXH5pTot1VHBo+PyF1i57Wi7jYL0NLjYKN4vqgYctO73NAHUyD+ipFamS9+kxPh7GeY+HorDUxRxFTxnCKNOfDBMa3bSuPLMIar6lQzpAJuALAQNu65DiDzUTBzfLwG66GktBEQ7z8Tso92ELmv0wHFrgCCSZg8tgtuVYby0p3dSIvNzHzKksupQ28xfptB6XWKtA06FB4nysputzBaAb+sFVrIiYy7ktzprvw+SnOE6g8Et2LXGREb3/VTqpmDxZpv1tjSY5k2JJO3MEQrTgseyqJaf56LqeF1bXRiJxzGnUKlrIiHl40K6kWNSxqV0oK+kXzrTUvLhF9IsakleososSgKIsoiIiIiIiIUUZnGbeCBtfqJWmedkDMb9Fmxjnuwt1XTiMwYyZc0EciYvyUHiuMWAAAjWRNriJiPXffooJlKtjHxa8F2+lsczzJvspzA8B0GXqF1U/6jDfZjYEesqmZLV1mcfdborF0MFPlJm7kFxv43JcdLT5ZAFvNax+PJdBz6ppc5/8A0xa5vpJG3b1W7OTSoNAa1jBadIAMTG8Ks0sOa76nmmgbybS0c3eiq6maWOQsEhNtds+nz8qXDFFIzFgsPX4VLu4sh4a0uqeTkOZB9iZC6MLmuJcGHwnwSdUkC3LfnHRUDN+NjT1U8M0NaLNqCCT1gfBT/DHA1euBiMbWrecAtpB5EDkT/SewW+mhqZj9R9f9rGYQxj6R5/AraM2rc6bh5ttINvYr5xWdvaHWDYIA1NI39RC2N4NwoAApm3PW+fjqWwcL0hsarfStU/VyszR1VspfuoHawX+n56qv43NcS4kCrTYCYs7n26KKfhw5wdWqeM68NF5Le+wMq8Dh2nzNQ7bvJ29110ctpt2Y0eyjHhc7z33+5UkV0bBZrfSyqeFy+rXhsaafQ8xA/Eeu+ynMwwzKNAsbALiB3N4UzpgKncTmMSwzAGi/RZT07KKnc7VxyuevJYxSuqZQ3QDO3gvjEUS2lufztFovpsrDh8G2phqbdoY2DvHlAO/wVbfVD2vALidYIMyHb8lZ8kEUQIiCVE4SWOldHbIt9llV3awOvmCq7WyuvQMtbrZewvAj8vT3XLTxIDtTXOpHa4v7Eb+6vsLVUwjHbtaY7KbLwZpP/W63Q5rW2v8A82+Y/CqVPOHbeKTyENdaN5SvnF7l3M+YtETvOo8/RWR+R0DvSYfZKeRYdtxRpf8AAfssf+KmIsZfc+5T9VDqG+yqVTODA0vpCBBJeXQP+0fVa8PmuIMFjqVWDMNOw9+avngtiIEdIsvPuPOESwHE4aWReqxtrf1tg27ha5uFPjbiY+/zxW6CqikdgLbX812DihzDUFQOpCxBPPqJNoUk7PavmewB7QzU0ExPeF55knE9R58LFNaWkkNcTJI5T0lT9SkcO9rnPPgxA7dieiqu2nhdhxHnqpjqaM/tsfdTFPjFwaJbubn+npb1Xfg+LWkhp/FbUTtfePRbsizNldsHS6BuYMrZjuGaT7tmm7q3b4bc1bwR1L4xJBLfofh+bqvkNOHFkjMPhmpOnjWOMBwJ7LeqA8VcG4iIN9JvpcO3Q9lasozjxbGzhuFLp+Il0nZTjC7ZaJ6QsGNhu3mpVERW6grRjcQGU3OJAgE3XntWqcTWaWSXPOlhJMRMl3tdWji/FaKQPeI59io3hHCA16jv/bYAPVxM/Jp/5LnK0morGwHT4SrikAigdNurNlWWNoUwxvuebjzJW/E1Q1pJtAP0W0KJ4kxRZSkAmem+3JXFS8QU7nNGgyCrWAyyAHUlUzO8z8UmiWmHEG7Y0gc5XBxbmHgYenh6dnVLvjkzk1dFHFvrVwXTDWtb5rO3O4VP4wzDxMa6Hf5dtI2IiBK42nBdLbkN11LYhdrNN9d/makeAchGJxwLgDTojURyJBAaD7x8CvavvTA4N1N1f0zf4br85N4jrYVj3UXPbqjVosSL8xfmuTDcVP1jEaqgqBw8ziZmY5+q6WnmdHHk26hVdEHynE8DLIZr9OysrzvJPteouBGIaWOaBdvmDvbkrRl3GuEr/grsno46T8HQrBlTG7f1yVNJSTR6t/lTiL4ZWB2IPoZWrGZhTpN11HtY2YlxgX2ut+IWvfJRwCTYLe5U/iktFcOImw5bxNlv4j+0PDYanLHCs8/hYxwPu4jYKr4LiB+Jptr1I1FxMRYAEwAFQ8ZnYYQ0HcK24fTyB+Miw0UjSzKo5xaKZDHH8TmxogTE94Vyyg/9MKlMz1zi6z4qRPls3v25/FSeD4tpYcsbVOkPsHcgR/V0VVw6ZsVQ2+hBGa31kD3s7rfRXFJUBjeOsHSdpdXbO/ll0epbMLgxn2nYJjSRULjyAaRqPIAkQutNREP3BVLaWZ2YYfRW2U1LxzMftteS9jG06RFgbuI9JsSuKl9rWKY4aqrXSJhzGweW7QDutBrGg/SfRTG8LlIJxNFtr/he4al81QCCDcGxHUbLwQ/aDjqlR7jX0iZa2mYAHTSrfwV9plStVZQqt1lztIfGki3MAQdt7IK1pdhI80fwyVrMYIPTw91WuIcu+74qrTH5XHT/ALSJb8irdwxjRicK6k+C5o58x/Poof7SGRjyRzpsPvcfouXg7EmnimgmzjB91z1a0NkdbY/ZXLQZaYP3tfzCsWTZpUY7QWFumWmANPr8wvQMNWDgCDI6qg5g+ozEPAGprwDAN5HRW7hynFK9iTMewWzg8zmzGPY5+irOIMa5gk3XTm2Wtr03MdzFjzaeRC8/wWIOHrP1WfTIDrWInf4EQvTCFSeMsKGYmnUj/MaQ7uWxv7O+SsuLQB0fajVvstXDpe8YXaH591bcBW1sa6xm/wCv0RRXCmLdUpy62mQAf5ssqbRSmWBrjqoE8fZyFqjeOazm+HzDiB6GfotnBLvPiB/8Z/8AsubjylVAFRolgI23B6EdOa08P4wUsS0n8NVumeQMy2fgR7qicey4iHOFrk/hXDW46HCNbexur2q7xZjNDRymb9FYQVXuKcSWgchvq5WurTi//ld5KsoxeZqquXYg1K73nmW9L23tzXlec5kDi3UxvqJceu5uvTcsxrXVqjxABcDaw2ifeFQuO8OzCY+rLDFaHteG+XS4bT6rn+HgGV4tc2XRyPwOAvhGXoNlH+IHAxPwWusGadDjZ0b+s3PqFoc8+JIfaPwe1oPRRtbGVHSH0y0dQ0uH89FcMiJ0Kzkqg0G4udOn2/lTgYGkmJn35QFjEsJEg8pUHhzUb+Cq1w6O5dhzC7MPjupg8+YR0RbmDdYNq2OGFzbenuFJZRm9ekXFtVzTNtDiICk854sxGKDW1qhc1uwsJ7mNz3UFUxZLTpALv3XI5jiZdUa0RcC8ehXgaTc6fOSxJY21hc8/7XfPdX7harGGaTyJPzn915izG0qQ/GXHruvSuFarXYWi7cOEmekn+6r+JMIjBtldZRyBxtfPle6sg4ladRDhDgG6e+w91T+Pce6nRpENLjrI6R3PZW91WmC4gM06YaO/IqocZYtradMP/M4j1sT+irqY3mbvnosmhrRl3eqq+GquIJdpB/0mfieaxVxBLmgAGb35d1zUKjadQtJgPuydj1Hsu9tIbgCY7XV44BpvZS4y57MN89/nVRuJNOtU0uYXFs3A/Zbq2WNLRYmLb7Bc+JxkCXCq3ezQL/AGy4TxRDrtcB3UgRyOAwbdVBfPC0ntdTvb3/tSVDAspuGhhk8ySf1Utg8U9nnu1wNiLH1soXC5gyqSACD1gqQwVcOkB0x8VolDv3aqTSyMvZlrHTS3pZdz8Q53mcSSeZMn4lSWSViKtO99bfr+yh3PAkzt8lYuC8IXv8RwgMv77D9VBnsGElT5HtDSDyVnzDHFuJa7fykR69FcuF3lzJvAAgHvc/RULD48feHOdFxob29Oi9FyBh8ME7RDe43n5rDhTCalvQLnOJAMiAtyUoqbx5U89AdA8/HSB9CrfVqBoJJgAST0G5XmmbZkcRWdUaC6bUxv5Rt8SZ91fcVlDIMO5UDhkZdNj2CsfCb3vJmWtDtj+aNtKLt4bwjwxpfYG+k7zEX6LKcKjLKfMWz3UescHSm32XRn+DqVKcU4J6ExIjkVRKDHw+lVaWkOIE2mP6XdQV6eVSuIuFsRVLi17NI1OaZII3MWCicVoTKRJGM9+llLoKgNBjeQAu3KuKAwCniJBFhUix6av6T32K+c0z9lTWwsBpjZxuHHr6XVSzDOnYYM1t8aYvT3B9J5dVqx/FVItEsquEiQB3uTflCqXVtXLCIjpz5hTP0kTX47dfDwWnE4umzEDTpEt0uiwJ/L7rfxBlYxlANLdValJpz+cc2Hv09F9ZvVw72FzWt/DNhcu5X5KuZZxZ4bR96aaUmAZkHpMXBUaJshIkj1GXipzsLmi+Xzded46o9mMAa2XDytabXIiCPUldBzvzFlQaHAxa7fdenVuGsNjKrcS2qx7mRcEgmNg4c4VH+0PF4ZrBQYxprNfLnjcC5InvOyv4KuOoe2IMN7Z9P6Va8SQte8PGt7c1FYnAtqX67du6gauHe1pMmA7Sex3ClsicdHme3QORNwr5wziaeIoEeR2l0EFo80Dykg77lSJah1KDcYgCvBTtqQCDhJXnOBqVjtBH+orr+5g/jqNH+2PqVs4zyQ4avopkllQawANpJBFu4UbRy9rGF9U+jP3UlrmyNEjTkdLDNRgXNcWOF7a3OSkcPgqH5WmsegOo37BepZFhwzDUmadIDYi9rleXcF5zSoYwVKnkbBAN7Fer0cwZUYHtMscCQffdUXF8YIYQba36qzoC14Lhby+XUvRweHaXxTBBaNJ1GQ4bRdU/jvIq2KoUm0GF9UVJAEA/hdMSVcMLg6IcBDnMLIMu2O4P0UVjc2p0W+K92kNMyLweSqoJXMka9uZB0W97A9jmm+mq8ho5lYsqAS2Q5rhsQYMdCpUZjTp0pZBJ2bNyT6qvZpmQqYmtUptAbUe4hsbTz7HmujLsPoGqJf13+C6+SFpAJy3sqymrHtJAz2vy8FOZTlNbEarVGu5mW6RPQwZC+sRhnUCWVjrcOrRYclb+CcA0YdjjJc+S7UbzytyhUT7QaTm42q9jKjGW80HSTF4JtCrYJf1FS6HQD+OqlzSdhEH5krf98ME7Dku7K+C3NouxDnPbbVcQIn481RKmY1HbvcfdegcIceF7Bh67gABDSRZ3YqTVQzQx3i8/BaIKqOaQB/ldbcnwJxpDaI1AO8xiBbqTZegVaTMHQDAZMS93UqCHENNjAzWL3hg2HsAFtdiHVH09VM+ESLnc+yoJ3PkOYs1WwBce8QbclKcOYilAI0lwdqcSJkfsrtl+fNaHeK5rWfkI+kBVCtjMPQpnxLaz5Q1oLjA2Had5XHhc6a5kmjUsLCQJ7C68gmlgcJo9DsfmihzwsqCQQfnJWDiXiXxh4VKRTP4nGxqdgNw3rzUfluV1aj2FjfLeTIEHlsZC14TDfeGQ0GmXe5F9iequOScOGiRLgQOg3I6qUxs9fJicLi9j0C1ySRUcWBmR67qUy/DOY0Bxk8/hCLrRdbHG2NoY3QLm3HEblFgtWUWxeKt5hwNQqPDvM0T5mg2cP6b/hvGy7MRwphn0yzwWNBG7WgEd53lTCLS2CNt7NGfRbjPKbXccuq8rqZRWwdR40giZabeYbSB8JCr2fZR97sWFrdQLyLSes9AvXOIcjGIZYkPaDpI59j2Xmz2VGh4DTrE+U2kj9zzXL1tM6llxs0OhXQ0tQ2pZ3td1A1uHPCgD8MRaygs6+zovaatI6XESWRIPoeSueWYzxabC5r2wSC1wiCLEd7rtpvBmAQJURtbPA64Oe6lugimZYjJeVYTL6bKlM1KehzXN1MPr/Oy9HPh+VksDnai0AAagOYgX5L4zSrSY3W9gcWEaZF2mdxN1wuxtLEVGTOql5mOHljqLb/ANltmmdU2cQQBfqvI4uxuG2vkpN2Jp02a36QBpEnrsACqXx9VpUq1M+HJc0l1rbwD6q347L6damWvGphcHdLgzuo/MM7w7HOw9dv5REiQ4HePRYUjsEgc0EnO46L2qbiBzA0sTzVOwGTffBpDAwnZ3S0iYFvRXPAcOPp0abXvJ8OJg2IB2iLrsyTF03U2inAAAGnYiBzjdS1NwPM/wA6pV1sjnYbWAOiQ07WjEczZddDF0i7UNMRGjlMRt1VWzPhMuphrHwCZIdLp+JU1SpskkFur0uupxAtPyVeyZ8RuwrYY26LxzifKq2HI1MBG2sN+R5K6/Z3RYMGaj26XSdTndOvYKQzniOhRcKNVj6gcQSA2QyNi5dzjTxNNzAIpmxIlsxBsrWpq3y07WPbYHPF08FEjp2tmLmnyUhRaD0j+GQoLizMGOy/EOP/AFGFrmtsbumAR6OvPZTHg+QsvDrd4iN1V3/aBhKAdQDS4BxZoIt0JJPKfVQKWJz34mNLiCDlyW2oc1rSHEC+SpfDfANes5rqjCykd9Vi4EflBXouA4OoYYAMaJ6ugunkZVip1S5oIEAgem02WKrWucJEgc55rbVcSnqHWOQ5Ba6aljg0FzzXK/him+nNSLmRICkMA1zdLXtuLNnna0dFpxXiHQ2k3uXONgAfmuhmEe+tTY2XSDLp77T/ACwUMB8lm69PnNbXnIlxXTguGBXrio68N0mNmCZIA6k81b/8Ho6NHht07RA+u8r6yzLW0WwLk3JPMrthdrQUQgj747x1/Hzdc1UVLpHd05DyUVlXD1OjcS53InkOQhSgCyinxxMjFmCyjPkdIcTjcoiItiwREREREREWCqlxpkct8dli38YEXHVW5cGfUy7D1QLy0/Dmo9VG2SJwcL5LfTyGOQELys42JDhqaeTgbehGy008XHKW8rwYUiRTcReCsnAMcHXHWy4Rzmg2IXXDJcmKNGqAHsLm7iXgX9Oa0uwdIGWUg0xFiLjnzXd/gjSJsecA29VrOS3295/ssRI0CwJ+eayGG91yeG8CItyuDZK+Bp1I8ak14btqgnbkQZXc7IRy+R/cLS/JIECw9/2QStvcGxXpIcLFcDsrotdqptfTdYQ24juF3U68D8w7Bq11MvtGwHpMrW7Bzadvisi4O1N1m1thYL7FcT+B3qF2feSRuT6rj+7iAC7bb9VmpRBgXMfT0WBDSsrLqw2Gogkvp69Qvqkn4ztyWSzQCGMho2AvZa2YYOgQZH0Xd/g+q4kxuR/ZYF+xK1ktabkrLNRAkW3uQL9pXNhOHMMNRNCidZJcXBsme52XXT4cc4h1wJhxJ2+X0UtS4dpgDYz3t816MTfpJH2USaSHQn7LgqGk1ulrabRs0B9h2C1sNhcQOk7/AAUg7B026gWi3v6LRiK8GwbsPh0WouuUY4EWatbGOeZl0mwsBHt/NlcslynwWXu4/LsqdSxLyRpsZEdui9Dp7CV0fBIWOc55GY0VZxJ7mgM2K+kRF1SpEREREREREREREREREWCFlERUbjrhqm2ma1LyOkAgbGTvHI/sqAMY8TfV1XtmaZa2vTNN8wYuNwRzCqOP+zsm7HMcf9QLT8WyPkqOuonPfiY24V1RVjWswyOzVHZmbxyN+2/ovunnTxbb4qfr8DVmj/05d3ZUb9CQV8jhGpzoVgfUH9VTPo3jWI+itm1MZ/ePVQZzV3I3W1mbnT5jf6e6lH8MPG1Kv/x/YrSeHXD8tVv/AGH9loNOd2H0K3CVh3C4vv0gQVl+JbMkr4fl2k/ib72PwOy0CnpP4mE94stfZDZbg4LtqYthFo1c+i+GYlsri8MzYt+M/JfbME8mRHsCfoFl2C9DgpGljh3XRRzJoBgFc7MtqG9//G7/APK66eV1Cbk/+N0/RaXQHl7/AIWDnRnUr6/xV8QSSOn91kZi4kRqt0/sprBZC0iXCs89m6V1Hh4GYo1D/ueB+srNtFK7MMPofwoTqqBptb2HvZVt+JefMb9yV9MuLu+F1Nv4MqOI/wAtg/3Od+l12YfgkCNT5HMBsfMkqTHwqpd+23osXV1O0fV6Lv4dyym2kx4EuImTuJ5BTQC1YeiGNDRsNltXY08Ihjay2gz8VzEshkeXFERFvWtERERERERERERERERERERERERFhERFlYRERc1TcrRzRFiN1vbovtu63sRF4NVg7RbOSzzRFsWC+kCIvF4iIiIiIiIiIiIiIiIiIiIv/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4586" name="AutoShape 10" descr="data:image/jpeg;base64,/9j/4AAQSkZJRgABAQAAAQABAAD/2wCEAAkGBhQSERMUExQVFBUVFxYaFhcXGBwZGxUZGxYYFRgYGBgaGyYeGhwjGhQUHzAgIycpLCwsFR4xNTAqNSYrLCkBCQoKDgwOGg8PGjQkHiQsLiouKS4tKiw0LiwtNSwsNDUsKSwsLzQwKiwsLC0sLCwwLiwsLDAtKSwsLCwsLCwsLP/AABEIAMEA6AMBIgACEQEDEQH/xAAcAAEAAgMBAQEAAAAAAAAAAAAABQYBAwQHAgj/xAA+EAABAwIEBAQDBwIFAwUAAAABAAIRAyEEBRIxBkFRYRMicYGRobEHFDJCwdHwUuEVM2JykiOCkzRTc7LS/8QAGwEBAAIDAQEAAAAAAAAAAAAAAAQFAgMGAQf/xAAzEQABAwIEAwcDBAIDAAAAAAABAAIDBBESITFBBVFhEyJxgZGx8DKh0RRCweFS8RUjNP/aAAwDAQACEQMRAD8A9xREREREREREREREREREREREREWCVkqHzTPhRfp0OdaZGy0Tzshbifp6+y2RxukOFozX3mGaup1WMDC7VsQRf09FJtK87x3ELzXa4EWJjckb2+Z6KzZfxEHeGyC4mxd+qpaXirXSuDybE93Ly2HurCehexjSBtmrAiIuhVWiIiIiIiIiIiIiIiIiIiIiIiIiIiIiIiIiIiIiIiIiIiIiIiIi+S1fSwSiKrY3K2jFsESKg83fcHl2Vmo0Q1oA2AgKAxWaU/vTSSIYIkERJnc8veFYWOBAIuFUcPbGJZcHP7f7Uypc8tZi5L6REVuoaIiIiIiIiIiIiIiIiIiIiIiIiIiIiIiIiIiIiIiIiIiIiIiIi+KlQAEnYXP1Vfx1CpiAS4ltPkwHcdXevRSmbVIYAfzua35z+i+DUgLn+LVBB7IGwtc2UqHujEBmqqzA0mkt0gen6qUwmKNKI25t6/zqoLMcXFV0Hmu/CVdTZXKMlfG7E0581eSxEsBdoVcaFYOaHDYraorh95NM9A4x8Af1UqvoVJMZoWyHcLnZWYHlvJERFJWtERERERERERERERERERERERERERERERERERERERERERERcGbU5p9wQW9yLx8AVRcz4vLXFsEE/hPI9vip/ivWDrJPhtaIjYEkgz3VKcC8DyHW13aY3Av7fFcfxZwfPZzbWy8V0XDqdpjxOz/hbKteoGtqOph2onY7c7+v6KVyrOvEpHQ0+U3tf2CihmNSGs0O8wIMCI99lvwmMezTpDi65fYRA2Hf9VTlgtmPurOSPE2xAXoeS0NFMAmTJLux6eykVUuGatapUbUv4bgdUm0iwAvKtq7nh0mOAWbYDIXXKVUZZIQTcoiIp6ioiIiIiIiIiIiIiIiIiIiIiIiIiLBKIsosSmpEWUWJTUiLKLEpKIsosSuXH5pTot1VHBo+PyF1i57Wi7jYL0NLjYKN4vqgYctO73NAHUyD+ipFamS9+kxPh7GeY+HorDUxRxFTxnCKNOfDBMa3bSuPLMIar6lQzpAJuALAQNu65DiDzUTBzfLwG66GktBEQ7z8Tso92ELmv0wHFrgCCSZg8tgtuVYby0p3dSIvNzHzKksupQ28xfptB6XWKtA06FB4nysputzBaAb+sFVrIiYy7ktzprvw+SnOE6g8Et2LXGREb3/VTqpmDxZpv1tjSY5k2JJO3MEQrTgseyqJaf56LqeF1bXRiJxzGnUKlrIiHl40K6kWNSxqV0oK+kXzrTUvLhF9IsakleososSgKIsoiIiIiIiIUUZnGbeCBtfqJWmedkDMb9Fmxjnuwt1XTiMwYyZc0EciYvyUHiuMWAAAjWRNriJiPXffooJlKtjHxa8F2+lsczzJvspzA8B0GXqF1U/6jDfZjYEesqmZLV1mcfdborF0MFPlJm7kFxv43JcdLT5ZAFvNax+PJdBz6ppc5/8A0xa5vpJG3b1W7OTSoNAa1jBadIAMTG8Ks0sOa76nmmgbybS0c3eiq6maWOQsEhNtds+nz8qXDFFIzFgsPX4VLu4sh4a0uqeTkOZB9iZC6MLmuJcGHwnwSdUkC3LfnHRUDN+NjT1U8M0NaLNqCCT1gfBT/DHA1euBiMbWrecAtpB5EDkT/SewW+mhqZj9R9f9rGYQxj6R5/AraM2rc6bh5ttINvYr5xWdvaHWDYIA1NI39RC2N4NwoAApm3PW+fjqWwcL0hsarfStU/VyszR1VspfuoHawX+n56qv43NcS4kCrTYCYs7n26KKfhw5wdWqeM68NF5Le+wMq8Dh2nzNQ7bvJ29110ctpt2Y0eyjHhc7z33+5UkV0bBZrfSyqeFy+rXhsaafQ8xA/Eeu+ynMwwzKNAsbALiB3N4UzpgKncTmMSwzAGi/RZT07KKnc7VxyuevJYxSuqZQ3QDO3gvjEUS2lufztFovpsrDh8G2phqbdoY2DvHlAO/wVbfVD2vALidYIMyHb8lZ8kEUQIiCVE4SWOldHbIt9llV3awOvmCq7WyuvQMtbrZewvAj8vT3XLTxIDtTXOpHa4v7Eb+6vsLVUwjHbtaY7KbLwZpP/W63Q5rW2v8A82+Y/CqVPOHbeKTyENdaN5SvnF7l3M+YtETvOo8/RWR+R0DvSYfZKeRYdtxRpf8AAfssf+KmIsZfc+5T9VDqG+yqVTODA0vpCBBJeXQP+0fVa8PmuIMFjqVWDMNOw9+avngtiIEdIsvPuPOESwHE4aWReqxtrf1tg27ha5uFPjbiY+/zxW6CqikdgLbX812DihzDUFQOpCxBPPqJNoUk7PavmewB7QzU0ExPeF55knE9R58LFNaWkkNcTJI5T0lT9SkcO9rnPPgxA7dieiqu2nhdhxHnqpjqaM/tsfdTFPjFwaJbubn+npb1Xfg+LWkhp/FbUTtfePRbsizNldsHS6BuYMrZjuGaT7tmm7q3b4bc1bwR1L4xJBLfofh+bqvkNOHFkjMPhmpOnjWOMBwJ7LeqA8VcG4iIN9JvpcO3Q9lasozjxbGzhuFLp+Il0nZTjC7ZaJ6QsGNhu3mpVERW6grRjcQGU3OJAgE3XntWqcTWaWSXPOlhJMRMl3tdWji/FaKQPeI59io3hHCA16jv/bYAPVxM/Jp/5LnK0morGwHT4SrikAigdNurNlWWNoUwxvuebjzJW/E1Q1pJtAP0W0KJ4kxRZSkAmem+3JXFS8QU7nNGgyCrWAyyAHUlUzO8z8UmiWmHEG7Y0gc5XBxbmHgYenh6dnVLvjkzk1dFHFvrVwXTDWtb5rO3O4VP4wzDxMa6Hf5dtI2IiBK42nBdLbkN11LYhdrNN9d/makeAchGJxwLgDTojURyJBAaD7x8CvavvTA4N1N1f0zf4br85N4jrYVj3UXPbqjVosSL8xfmuTDcVP1jEaqgqBw8ziZmY5+q6WnmdHHk26hVdEHynE8DLIZr9OysrzvJPteouBGIaWOaBdvmDvbkrRl3GuEr/grsno46T8HQrBlTG7f1yVNJSTR6t/lTiL4ZWB2IPoZWrGZhTpN11HtY2YlxgX2ut+IWvfJRwCTYLe5U/iktFcOImw5bxNlv4j+0PDYanLHCs8/hYxwPu4jYKr4LiB+Jptr1I1FxMRYAEwAFQ8ZnYYQ0HcK24fTyB+Miw0UjSzKo5xaKZDHH8TmxogTE94Vyyg/9MKlMz1zi6z4qRPls3v25/FSeD4tpYcsbVOkPsHcgR/V0VVw6ZsVQ2+hBGa31kD3s7rfRXFJUBjeOsHSdpdXbO/ll0epbMLgxn2nYJjSRULjyAaRqPIAkQutNREP3BVLaWZ2YYfRW2U1LxzMftteS9jG06RFgbuI9JsSuKl9rWKY4aqrXSJhzGweW7QDutBrGg/SfRTG8LlIJxNFtr/he4al81QCCDcGxHUbLwQ/aDjqlR7jX0iZa2mYAHTSrfwV9plStVZQqt1lztIfGki3MAQdt7IK1pdhI80fwyVrMYIPTw91WuIcu+74qrTH5XHT/ALSJb8irdwxjRicK6k+C5o58x/Poof7SGRjyRzpsPvcfouXg7EmnimgmzjB91z1a0NkdbY/ZXLQZaYP3tfzCsWTZpUY7QWFumWmANPr8wvQMNWDgCDI6qg5g+ozEPAGprwDAN5HRW7hynFK9iTMewWzg8zmzGPY5+irOIMa5gk3XTm2Wtr03MdzFjzaeRC8/wWIOHrP1WfTIDrWInf4EQvTCFSeMsKGYmnUj/MaQ7uWxv7O+SsuLQB0fajVvstXDpe8YXaH591bcBW1sa6xm/wCv0RRXCmLdUpy62mQAf5ssqbRSmWBrjqoE8fZyFqjeOazm+HzDiB6GfotnBLvPiB/8Z/8AsubjylVAFRolgI23B6EdOa08P4wUsS0n8NVumeQMy2fgR7qicey4iHOFrk/hXDW46HCNbexur2q7xZjNDRymb9FYQVXuKcSWgchvq5WurTi//ld5KsoxeZqquXYg1K73nmW9L23tzXlec5kDi3UxvqJceu5uvTcsxrXVqjxABcDaw2ifeFQuO8OzCY+rLDFaHteG+XS4bT6rn+HgGV4tc2XRyPwOAvhGXoNlH+IHAxPwWusGadDjZ0b+s3PqFoc8+JIfaPwe1oPRRtbGVHSH0y0dQ0uH89FcMiJ0Kzkqg0G4udOn2/lTgYGkmJn35QFjEsJEg8pUHhzUb+Cq1w6O5dhzC7MPjupg8+YR0RbmDdYNq2OGFzbenuFJZRm9ekXFtVzTNtDiICk854sxGKDW1qhc1uwsJ7mNz3UFUxZLTpALv3XI5jiZdUa0RcC8ehXgaTc6fOSxJY21hc8/7XfPdX7harGGaTyJPzn915izG0qQ/GXHruvSuFarXYWi7cOEmekn+6r+JMIjBtldZRyBxtfPle6sg4ladRDhDgG6e+w91T+Pce6nRpENLjrI6R3PZW91WmC4gM06YaO/IqocZYtradMP/M4j1sT+irqY3mbvnosmhrRl3eqq+GquIJdpB/0mfieaxVxBLmgAGb35d1zUKjadQtJgPuydj1Hsu9tIbgCY7XV44BpvZS4y57MN89/nVRuJNOtU0uYXFs3A/Zbq2WNLRYmLb7Bc+JxkCXCq3ezQL/AGy4TxRDrtcB3UgRyOAwbdVBfPC0ntdTvb3/tSVDAspuGhhk8ySf1Utg8U9nnu1wNiLH1soXC5gyqSACD1gqQwVcOkB0x8VolDv3aqTSyMvZlrHTS3pZdz8Q53mcSSeZMn4lSWSViKtO99bfr+yh3PAkzt8lYuC8IXv8RwgMv77D9VBnsGElT5HtDSDyVnzDHFuJa7fykR69FcuF3lzJvAAgHvc/RULD48feHOdFxob29Oi9FyBh8ME7RDe43n5rDhTCalvQLnOJAMiAtyUoqbx5U89AdA8/HSB9CrfVqBoJJgAST0G5XmmbZkcRWdUaC6bUxv5Rt8SZ91fcVlDIMO5UDhkZdNj2CsfCb3vJmWtDtj+aNtKLt4bwjwxpfYG+k7zEX6LKcKjLKfMWz3UescHSm32XRn+DqVKcU4J6ExIjkVRKDHw+lVaWkOIE2mP6XdQV6eVSuIuFsRVLi17NI1OaZII3MWCicVoTKRJGM9+llLoKgNBjeQAu3KuKAwCniJBFhUix6av6T32K+c0z9lTWwsBpjZxuHHr6XVSzDOnYYM1t8aYvT3B9J5dVqx/FVItEsquEiQB3uTflCqXVtXLCIjpz5hTP0kTX47dfDwWnE4umzEDTpEt0uiwJ/L7rfxBlYxlANLdValJpz+cc2Hv09F9ZvVw72FzWt/DNhcu5X5KuZZxZ4bR96aaUmAZkHpMXBUaJshIkj1GXipzsLmi+Xzded46o9mMAa2XDytabXIiCPUldBzvzFlQaHAxa7fdenVuGsNjKrcS2qx7mRcEgmNg4c4VH+0PF4ZrBQYxprNfLnjcC5InvOyv4KuOoe2IMN7Z9P6Va8SQte8PGt7c1FYnAtqX67du6gauHe1pMmA7Sex3ClsicdHme3QORNwr5wziaeIoEeR2l0EFo80Dykg77lSJah1KDcYgCvBTtqQCDhJXnOBqVjtBH+orr+5g/jqNH+2PqVs4zyQ4avopkllQawANpJBFu4UbRy9rGF9U+jP3UlrmyNEjTkdLDNRgXNcWOF7a3OSkcPgqH5WmsegOo37BepZFhwzDUmadIDYi9rleXcF5zSoYwVKnkbBAN7Fer0cwZUYHtMscCQffdUXF8YIYQba36qzoC14Lhby+XUvRweHaXxTBBaNJ1GQ4bRdU/jvIq2KoUm0GF9UVJAEA/hdMSVcMLg6IcBDnMLIMu2O4P0UVjc2p0W+K92kNMyLweSqoJXMka9uZB0W97A9jmm+mq8ho5lYsqAS2Q5rhsQYMdCpUZjTp0pZBJ2bNyT6qvZpmQqYmtUptAbUe4hsbTz7HmujLsPoGqJf13+C6+SFpAJy3sqymrHtJAz2vy8FOZTlNbEarVGu5mW6RPQwZC+sRhnUCWVjrcOrRYclb+CcA0YdjjJc+S7UbzytyhUT7QaTm42q9jKjGW80HSTF4JtCrYJf1FS6HQD+OqlzSdhEH5krf98ME7Dku7K+C3NouxDnPbbVcQIn481RKmY1HbvcfdegcIceF7Bh67gABDSRZ3YqTVQzQx3i8/BaIKqOaQB/ldbcnwJxpDaI1AO8xiBbqTZegVaTMHQDAZMS93UqCHENNjAzWL3hg2HsAFtdiHVH09VM+ESLnc+yoJ3PkOYs1WwBce8QbclKcOYilAI0lwdqcSJkfsrtl+fNaHeK5rWfkI+kBVCtjMPQpnxLaz5Q1oLjA2Had5XHhc6a5kmjUsLCQJ7C68gmlgcJo9DsfmihzwsqCQQfnJWDiXiXxh4VKRTP4nGxqdgNw3rzUfluV1aj2FjfLeTIEHlsZC14TDfeGQ0GmXe5F9iequOScOGiRLgQOg3I6qUxs9fJicLi9j0C1ySRUcWBmR67qUy/DOY0Bxk8/hCLrRdbHG2NoY3QLm3HEblFgtWUWxeKt5hwNQqPDvM0T5mg2cP6b/hvGy7MRwphn0yzwWNBG7WgEd53lTCLS2CNt7NGfRbjPKbXccuq8rqZRWwdR40giZabeYbSB8JCr2fZR97sWFrdQLyLSes9AvXOIcjGIZYkPaDpI59j2Xmz2VGh4DTrE+U2kj9zzXL1tM6llxs0OhXQ0tQ2pZ3td1A1uHPCgD8MRaygs6+zovaatI6XESWRIPoeSueWYzxabC5r2wSC1wiCLEd7rtpvBmAQJURtbPA64Oe6lugimZYjJeVYTL6bKlM1KehzXN1MPr/Oy9HPh+VksDnai0AAagOYgX5L4zSrSY3W9gcWEaZF2mdxN1wuxtLEVGTOql5mOHljqLb/ANltmmdU2cQQBfqvI4uxuG2vkpN2Jp02a36QBpEnrsACqXx9VpUq1M+HJc0l1rbwD6q347L6damWvGphcHdLgzuo/MM7w7HOw9dv5REiQ4HePRYUjsEgc0EnO46L2qbiBzA0sTzVOwGTffBpDAwnZ3S0iYFvRXPAcOPp0abXvJ8OJg2IB2iLrsyTF03U2inAAAGnYiBzjdS1NwPM/wA6pV1sjnYbWAOiQ07WjEczZddDF0i7UNMRGjlMRt1VWzPhMuphrHwCZIdLp+JU1SpskkFur0uupxAtPyVeyZ8RuwrYY26LxzifKq2HI1MBG2sN+R5K6/Z3RYMGaj26XSdTndOvYKQzniOhRcKNVj6gcQSA2QyNi5dzjTxNNzAIpmxIlsxBsrWpq3y07WPbYHPF08FEjp2tmLmnyUhRaD0j+GQoLizMGOy/EOP/AFGFrmtsbumAR6OvPZTHg+QsvDrd4iN1V3/aBhKAdQDS4BxZoIt0JJPKfVQKWJz34mNLiCDlyW2oc1rSHEC+SpfDfANes5rqjCykd9Vi4EflBXouA4OoYYAMaJ6ugunkZVip1S5oIEAgem02WKrWucJEgc55rbVcSnqHWOQ5Ba6aljg0FzzXK/him+nNSLmRICkMA1zdLXtuLNnna0dFpxXiHQ2k3uXONgAfmuhmEe+tTY2XSDLp77T/ACwUMB8lm69PnNbXnIlxXTguGBXrio68N0mNmCZIA6k81b/8Ho6NHht07RA+u8r6yzLW0WwLk3JPMrthdrQUQgj747x1/Hzdc1UVLpHd05DyUVlXD1OjcS53InkOQhSgCyinxxMjFmCyjPkdIcTjcoiItiwREREREREWCqlxpkct8dli38YEXHVW5cGfUy7D1QLy0/Dmo9VG2SJwcL5LfTyGOQELys42JDhqaeTgbehGy008XHKW8rwYUiRTcReCsnAMcHXHWy4Rzmg2IXXDJcmKNGqAHsLm7iXgX9Oa0uwdIGWUg0xFiLjnzXd/gjSJsecA29VrOS3295/ssRI0CwJ+eayGG91yeG8CItyuDZK+Bp1I8ak14btqgnbkQZXc7IRy+R/cLS/JIECw9/2QStvcGxXpIcLFcDsrotdqptfTdYQ24juF3U68D8w7Bq11MvtGwHpMrW7Bzadvisi4O1N1m1thYL7FcT+B3qF2feSRuT6rj+7iAC7bb9VmpRBgXMfT0WBDSsrLqw2Gogkvp69Qvqkn4ztyWSzQCGMho2AvZa2YYOgQZH0Xd/g+q4kxuR/ZYF+xK1ktabkrLNRAkW3uQL9pXNhOHMMNRNCidZJcXBsme52XXT4cc4h1wJhxJ2+X0UtS4dpgDYz3t816MTfpJH2USaSHQn7LgqGk1ulrabRs0B9h2C1sNhcQOk7/AAUg7B026gWi3v6LRiK8GwbsPh0WouuUY4EWatbGOeZl0mwsBHt/NlcslynwWXu4/LsqdSxLyRpsZEdui9Dp7CV0fBIWOc55GY0VZxJ7mgM2K+kRF1SpEREREREREREREREREWCFlERUbjrhqm2ma1LyOkAgbGTvHI/sqAMY8TfV1XtmaZa2vTNN8wYuNwRzCqOP+zsm7HMcf9QLT8WyPkqOuonPfiY24V1RVjWswyOzVHZmbxyN+2/ovunnTxbb4qfr8DVmj/05d3ZUb9CQV8jhGpzoVgfUH9VTPo3jWI+itm1MZ/ePVQZzV3I3W1mbnT5jf6e6lH8MPG1Kv/x/YrSeHXD8tVv/AGH9loNOd2H0K3CVh3C4vv0gQVl+JbMkr4fl2k/ib72PwOy0CnpP4mE94stfZDZbg4LtqYthFo1c+i+GYlsri8MzYt+M/JfbME8mRHsCfoFl2C9DgpGljh3XRRzJoBgFc7MtqG9//G7/APK66eV1Cbk/+N0/RaXQHl7/AIWDnRnUr6/xV8QSSOn91kZi4kRqt0/sprBZC0iXCs89m6V1Hh4GYo1D/ueB+srNtFK7MMPofwoTqqBptb2HvZVt+JefMb9yV9MuLu+F1Nv4MqOI/wAtg/3Od+l12YfgkCNT5HMBsfMkqTHwqpd+23osXV1O0fV6Lv4dyym2kx4EuImTuJ5BTQC1YeiGNDRsNltXY08Ihjay2gz8VzEshkeXFERFvWtERERERERERERERERERERERERFhERFlYRERc1TcrRzRFiN1vbovtu63sRF4NVg7RbOSzzRFsWC+kCIvF4iIiIiIiIiIiIiIiIiIiIv/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24588" name="Picture 12" descr="http://4.bp.blogspot.com/_FmtdCjMncYs/S64lZMwDaGI/AAAAAAAAAAk/mRT2v6qVSXc/s320/monarquia+4.jpg"/>
          <p:cNvPicPr>
            <a:picLocks noChangeAspect="1" noChangeArrowheads="1"/>
          </p:cNvPicPr>
          <p:nvPr/>
        </p:nvPicPr>
        <p:blipFill>
          <a:blip r:embed="rId3"/>
          <a:srcRect/>
          <a:stretch>
            <a:fillRect/>
          </a:stretch>
        </p:blipFill>
        <p:spPr bwMode="auto">
          <a:xfrm>
            <a:off x="4714876" y="2928934"/>
            <a:ext cx="2762250" cy="23050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800" decel="100000"/>
                                        <p:tgtEl>
                                          <p:spTgt spid="3">
                                            <p:txEl>
                                              <p:pRg st="2" end="2"/>
                                            </p:txEl>
                                          </p:spTgt>
                                        </p:tgtEl>
                                      </p:cBhvr>
                                    </p:animEffect>
                                    <p:anim calcmode="lin" valueType="num">
                                      <p:cBhvr>
                                        <p:cTn id="8"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par>
                                <p:cTn id="13" presetID="58" presetClass="entr" presetSubtype="0" accel="100000" fill="hold" nodeType="withEffect">
                                  <p:stCondLst>
                                    <p:cond delay="0"/>
                                  </p:stCondLst>
                                  <p:childTnLst>
                                    <p:set>
                                      <p:cBhvr>
                                        <p:cTn id="14" dur="1" fill="hold">
                                          <p:stCondLst>
                                            <p:cond delay="0"/>
                                          </p:stCondLst>
                                        </p:cTn>
                                        <p:tgtEl>
                                          <p:spTgt spid="24578"/>
                                        </p:tgtEl>
                                        <p:attrNameLst>
                                          <p:attrName>style.visibility</p:attrName>
                                        </p:attrNameLst>
                                      </p:cBhvr>
                                      <p:to>
                                        <p:strVal val="visible"/>
                                      </p:to>
                                    </p:set>
                                    <p:anim calcmode="lin" valueType="num">
                                      <p:cBhvr>
                                        <p:cTn id="15" dur="500" fill="hold"/>
                                        <p:tgtEl>
                                          <p:spTgt spid="24578"/>
                                        </p:tgtEl>
                                        <p:attrNameLst>
                                          <p:attrName>ppt_w</p:attrName>
                                        </p:attrNameLst>
                                      </p:cBhvr>
                                      <p:tavLst>
                                        <p:tav tm="0">
                                          <p:val>
                                            <p:strVal val="#ppt_w*2.5"/>
                                          </p:val>
                                        </p:tav>
                                        <p:tav tm="100000">
                                          <p:val>
                                            <p:strVal val="#ppt_w"/>
                                          </p:val>
                                        </p:tav>
                                      </p:tavLst>
                                    </p:anim>
                                    <p:anim calcmode="lin" valueType="num">
                                      <p:cBhvr>
                                        <p:cTn id="16" dur="500" fill="hold"/>
                                        <p:tgtEl>
                                          <p:spTgt spid="24578"/>
                                        </p:tgtEl>
                                        <p:attrNameLst>
                                          <p:attrName>ppt_h</p:attrName>
                                        </p:attrNameLst>
                                      </p:cBhvr>
                                      <p:tavLst>
                                        <p:tav tm="0">
                                          <p:val>
                                            <p:strVal val="#ppt_h*0.01"/>
                                          </p:val>
                                        </p:tav>
                                        <p:tav tm="100000">
                                          <p:val>
                                            <p:strVal val="#ppt_h"/>
                                          </p:val>
                                        </p:tav>
                                      </p:tavLst>
                                    </p:anim>
                                    <p:anim calcmode="lin" valueType="num">
                                      <p:cBhvr>
                                        <p:cTn id="17" dur="500" fill="hold"/>
                                        <p:tgtEl>
                                          <p:spTgt spid="24578"/>
                                        </p:tgtEl>
                                        <p:attrNameLst>
                                          <p:attrName>ppt_x</p:attrName>
                                        </p:attrNameLst>
                                      </p:cBhvr>
                                      <p:tavLst>
                                        <p:tav tm="0">
                                          <p:val>
                                            <p:strVal val="#ppt_x"/>
                                          </p:val>
                                        </p:tav>
                                        <p:tav tm="100000">
                                          <p:val>
                                            <p:strVal val="#ppt_x"/>
                                          </p:val>
                                        </p:tav>
                                      </p:tavLst>
                                    </p:anim>
                                    <p:anim calcmode="lin" valueType="num">
                                      <p:cBhvr>
                                        <p:cTn id="18" dur="500" fill="hold"/>
                                        <p:tgtEl>
                                          <p:spTgt spid="24578"/>
                                        </p:tgtEl>
                                        <p:attrNameLst>
                                          <p:attrName>ppt_y</p:attrName>
                                        </p:attrNameLst>
                                      </p:cBhvr>
                                      <p:tavLst>
                                        <p:tav tm="0">
                                          <p:val>
                                            <p:strVal val="#ppt_h+1"/>
                                          </p:val>
                                        </p:tav>
                                        <p:tav tm="100000">
                                          <p:val>
                                            <p:strVal val="#ppt_y"/>
                                          </p:val>
                                        </p:tav>
                                      </p:tavLst>
                                    </p:anim>
                                    <p:animEffect transition="in" filter="fade">
                                      <p:cBhvr>
                                        <p:cTn id="19" dur="500"/>
                                        <p:tgtEl>
                                          <p:spTgt spid="24578"/>
                                        </p:tgtEl>
                                      </p:cBhvr>
                                    </p:animEffect>
                                  </p:childTnLst>
                                </p:cTn>
                              </p:par>
                              <p:par>
                                <p:cTn id="20" presetID="30"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800" decel="100000"/>
                                        <p:tgtEl>
                                          <p:spTgt spid="3">
                                            <p:txEl>
                                              <p:pRg st="4" end="4"/>
                                            </p:txEl>
                                          </p:spTgt>
                                        </p:tgtEl>
                                      </p:cBhvr>
                                    </p:animEffect>
                                    <p:anim calcmode="lin" valueType="num">
                                      <p:cBhvr>
                                        <p:cTn id="23"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24"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25"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800" decel="100000"/>
                                        <p:tgtEl>
                                          <p:spTgt spid="3">
                                            <p:txEl>
                                              <p:pRg st="6" end="6"/>
                                            </p:txEl>
                                          </p:spTgt>
                                        </p:tgtEl>
                                      </p:cBhvr>
                                    </p:animEffect>
                                    <p:anim calcmode="lin" valueType="num">
                                      <p:cBhvr>
                                        <p:cTn id="33" dur="800" decel="100000" fill="hold"/>
                                        <p:tgtEl>
                                          <p:spTgt spid="3">
                                            <p:txEl>
                                              <p:pRg st="6" end="6"/>
                                            </p:txEl>
                                          </p:spTgt>
                                        </p:tgtEl>
                                        <p:attrNameLst>
                                          <p:attrName>style.rotation</p:attrName>
                                        </p:attrNameLst>
                                      </p:cBhvr>
                                      <p:tavLst>
                                        <p:tav tm="0">
                                          <p:val>
                                            <p:fltVal val="-90"/>
                                          </p:val>
                                        </p:tav>
                                        <p:tav tm="100000">
                                          <p:val>
                                            <p:fltVal val="0"/>
                                          </p:val>
                                        </p:tav>
                                      </p:tavLst>
                                    </p:anim>
                                    <p:anim calcmode="lin" valueType="num">
                                      <p:cBhvr>
                                        <p:cTn id="34" dur="800" decel="100000" fill="hold"/>
                                        <p:tgtEl>
                                          <p:spTgt spid="3">
                                            <p:txEl>
                                              <p:pRg st="6" end="6"/>
                                            </p:txEl>
                                          </p:spTgt>
                                        </p:tgtEl>
                                        <p:attrNameLst>
                                          <p:attrName>ppt_x</p:attrName>
                                        </p:attrNameLst>
                                      </p:cBhvr>
                                      <p:tavLst>
                                        <p:tav tm="0">
                                          <p:val>
                                            <p:strVal val="#ppt_x+0.4"/>
                                          </p:val>
                                        </p:tav>
                                        <p:tav tm="100000">
                                          <p:val>
                                            <p:strVal val="#ppt_x-0.05"/>
                                          </p:val>
                                        </p:tav>
                                      </p:tavLst>
                                    </p:anim>
                                    <p:anim calcmode="lin" valueType="num">
                                      <p:cBhvr>
                                        <p:cTn id="35" dur="800" decel="100000" fill="hold"/>
                                        <p:tgtEl>
                                          <p:spTgt spid="3">
                                            <p:txEl>
                                              <p:pRg st="6" end="6"/>
                                            </p:txEl>
                                          </p:spTgt>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3">
                                            <p:txEl>
                                              <p:pRg st="6" end="6"/>
                                            </p:txEl>
                                          </p:spTgt>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3">
                                            <p:txEl>
                                              <p:pRg st="6" end="6"/>
                                            </p:txEl>
                                          </p:spTgt>
                                        </p:tgtEl>
                                        <p:attrNameLst>
                                          <p:attrName>ppt_y</p:attrName>
                                        </p:attrNameLst>
                                      </p:cBhvr>
                                      <p:tavLst>
                                        <p:tav tm="0">
                                          <p:val>
                                            <p:strVal val="#ppt_y+0.1"/>
                                          </p:val>
                                        </p:tav>
                                        <p:tav tm="100000">
                                          <p:val>
                                            <p:strVal val="#ppt_y"/>
                                          </p:val>
                                        </p:tav>
                                      </p:tavLst>
                                    </p:anim>
                                  </p:childTnLst>
                                </p:cTn>
                              </p:par>
                              <p:par>
                                <p:cTn id="38" presetID="55" presetClass="entr" presetSubtype="0" fill="hold" nodeType="withEffect">
                                  <p:stCondLst>
                                    <p:cond delay="0"/>
                                  </p:stCondLst>
                                  <p:childTnLst>
                                    <p:set>
                                      <p:cBhvr>
                                        <p:cTn id="39" dur="1" fill="hold">
                                          <p:stCondLst>
                                            <p:cond delay="0"/>
                                          </p:stCondLst>
                                        </p:cTn>
                                        <p:tgtEl>
                                          <p:spTgt spid="24588"/>
                                        </p:tgtEl>
                                        <p:attrNameLst>
                                          <p:attrName>style.visibility</p:attrName>
                                        </p:attrNameLst>
                                      </p:cBhvr>
                                      <p:to>
                                        <p:strVal val="visible"/>
                                      </p:to>
                                    </p:set>
                                    <p:anim calcmode="lin" valueType="num">
                                      <p:cBhvr>
                                        <p:cTn id="40" dur="1000" fill="hold"/>
                                        <p:tgtEl>
                                          <p:spTgt spid="24588"/>
                                        </p:tgtEl>
                                        <p:attrNameLst>
                                          <p:attrName>ppt_w</p:attrName>
                                        </p:attrNameLst>
                                      </p:cBhvr>
                                      <p:tavLst>
                                        <p:tav tm="0">
                                          <p:val>
                                            <p:strVal val="#ppt_w*0.70"/>
                                          </p:val>
                                        </p:tav>
                                        <p:tav tm="100000">
                                          <p:val>
                                            <p:strVal val="#ppt_w"/>
                                          </p:val>
                                        </p:tav>
                                      </p:tavLst>
                                    </p:anim>
                                    <p:anim calcmode="lin" valueType="num">
                                      <p:cBhvr>
                                        <p:cTn id="41" dur="1000" fill="hold"/>
                                        <p:tgtEl>
                                          <p:spTgt spid="24588"/>
                                        </p:tgtEl>
                                        <p:attrNameLst>
                                          <p:attrName>ppt_h</p:attrName>
                                        </p:attrNameLst>
                                      </p:cBhvr>
                                      <p:tavLst>
                                        <p:tav tm="0">
                                          <p:val>
                                            <p:strVal val="#ppt_h"/>
                                          </p:val>
                                        </p:tav>
                                        <p:tav tm="100000">
                                          <p:val>
                                            <p:strVal val="#ppt_h"/>
                                          </p:val>
                                        </p:tav>
                                      </p:tavLst>
                                    </p:anim>
                                    <p:animEffect transition="in" filter="fade">
                                      <p:cBhvr>
                                        <p:cTn id="42" dur="1000"/>
                                        <p:tgtEl>
                                          <p:spTgt spid="24588"/>
                                        </p:tgtEl>
                                      </p:cBhvr>
                                    </p:animEffect>
                                  </p:childTnLst>
                                </p:cTn>
                              </p:par>
                              <p:par>
                                <p:cTn id="43" presetID="3" presetClass="exit" presetSubtype="10" fill="hold" nodeType="withEffect">
                                  <p:stCondLst>
                                    <p:cond delay="0"/>
                                  </p:stCondLst>
                                  <p:childTnLst>
                                    <p:animEffect transition="out" filter="blinds(horizontal)">
                                      <p:cBhvr>
                                        <p:cTn id="44" dur="500"/>
                                        <p:tgtEl>
                                          <p:spTgt spid="24578"/>
                                        </p:tgtEl>
                                      </p:cBhvr>
                                    </p:animEffect>
                                    <p:set>
                                      <p:cBhvr>
                                        <p:cTn id="45" dur="1" fill="hold">
                                          <p:stCondLst>
                                            <p:cond delay="499"/>
                                          </p:stCondLst>
                                        </p:cTn>
                                        <p:tgtEl>
                                          <p:spTgt spid="2457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PRESIDENCIALISMO</a:t>
            </a:r>
            <a:endParaRPr lang="pt-BR" dirty="0"/>
          </a:p>
        </p:txBody>
      </p:sp>
      <p:sp>
        <p:nvSpPr>
          <p:cNvPr id="3" name="Espaço Reservado para Conteúdo 2"/>
          <p:cNvSpPr>
            <a:spLocks noGrp="1"/>
          </p:cNvSpPr>
          <p:nvPr>
            <p:ph idx="1"/>
          </p:nvPr>
        </p:nvSpPr>
        <p:spPr/>
        <p:txBody>
          <a:bodyPr/>
          <a:lstStyle/>
          <a:p>
            <a:pPr algn="just"/>
            <a:r>
              <a:rPr lang="pt-BR" dirty="0" smtClean="0"/>
              <a:t>Surgiu com a Constituição norte-americana de 1787 influenciada pela teoria da tripartição de poderes de Montesquieu. No Brasil, o regime presidencialista iniciou-se com a nossa primeira Constituição republicana de 1891.</a:t>
            </a:r>
            <a:endParaRPr lang="pt-B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CARACTERÍSTICAS DO PRESIDENCIALISMO</a:t>
            </a:r>
            <a:endParaRPr lang="pt-BR" dirty="0"/>
          </a:p>
        </p:txBody>
      </p:sp>
      <p:sp>
        <p:nvSpPr>
          <p:cNvPr id="3" name="Espaço Reservado para Conteúdo 2"/>
          <p:cNvSpPr>
            <a:spLocks noGrp="1"/>
          </p:cNvSpPr>
          <p:nvPr>
            <p:ph idx="1"/>
          </p:nvPr>
        </p:nvSpPr>
        <p:spPr>
          <a:xfrm>
            <a:off x="457200" y="1600200"/>
            <a:ext cx="8229600" cy="5043510"/>
          </a:xfrm>
        </p:spPr>
        <p:txBody>
          <a:bodyPr>
            <a:normAutofit fontScale="77500" lnSpcReduction="20000"/>
          </a:bodyPr>
          <a:lstStyle/>
          <a:p>
            <a:pPr algn="just"/>
            <a:r>
              <a:rPr lang="pt-BR" i="1" dirty="0" smtClean="0"/>
              <a:t>Permite ao Presidente da República chefiar o Estado e chefiar o governo.</a:t>
            </a:r>
          </a:p>
          <a:p>
            <a:pPr algn="just"/>
            <a:r>
              <a:rPr lang="pt-BR" i="1" dirty="0" smtClean="0"/>
              <a:t>Consagra a cláusula de irresponsabilidade política do Presidente da República</a:t>
            </a:r>
            <a:r>
              <a:rPr lang="pt-BR" dirty="0" smtClean="0"/>
              <a:t>: as ações presidenciais não podem ser impedidas pelo Poder Legislativo e não interferem no Parlamento. Por isso, o Presidente não pode dissolver o Congresso Nacional; os congressistas, da mesma forma, não demitem nem escolhem os auxiliares do Presidente. O Presidente será julgado em casos excepcionais, em casos de crimes de responsabilidade e em casos extremos como o </a:t>
            </a:r>
            <a:r>
              <a:rPr lang="pt-BR" i="1" dirty="0" smtClean="0"/>
              <a:t>impeachment</a:t>
            </a:r>
            <a:r>
              <a:rPr lang="pt-BR" dirty="0" smtClean="0"/>
              <a:t>. </a:t>
            </a:r>
          </a:p>
          <a:p>
            <a:pPr algn="just"/>
            <a:r>
              <a:rPr lang="pt-BR" i="1" dirty="0" smtClean="0"/>
              <a:t>Princípio da </a:t>
            </a:r>
            <a:r>
              <a:rPr lang="pt-BR" i="1" dirty="0" err="1" smtClean="0"/>
              <a:t>eletividade</a:t>
            </a:r>
            <a:r>
              <a:rPr lang="pt-BR" dirty="0" smtClean="0"/>
              <a:t>: por eleição direta, como no Brasil, ou por eleições indiretas, em que um colégio de representantes escolhe o Chefe do Executivo, como ocorre nos Estados Unidos.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PRESIDENCIALISMO</a:t>
            </a:r>
            <a:endParaRPr lang="pt-BR" dirty="0"/>
          </a:p>
        </p:txBody>
      </p:sp>
      <p:sp>
        <p:nvSpPr>
          <p:cNvPr id="3" name="Espaço Reservado para Conteúdo 2"/>
          <p:cNvSpPr>
            <a:spLocks noGrp="1"/>
          </p:cNvSpPr>
          <p:nvPr>
            <p:ph idx="1"/>
          </p:nvPr>
        </p:nvSpPr>
        <p:spPr/>
        <p:txBody>
          <a:bodyPr/>
          <a:lstStyle/>
          <a:p>
            <a:endParaRPr lang="pt-BR"/>
          </a:p>
        </p:txBody>
      </p:sp>
      <p:pic>
        <p:nvPicPr>
          <p:cNvPr id="9218" name="Picture 2" descr="http://1.bp.blogspot.com/_b66BfawJ29E/ShnHFVW4X6I/AAAAAAAAAOI/e75QfVAeUhw/s400/esquema_presidencialismo.gif"/>
          <p:cNvPicPr>
            <a:picLocks noChangeAspect="1" noChangeArrowheads="1"/>
          </p:cNvPicPr>
          <p:nvPr/>
        </p:nvPicPr>
        <p:blipFill>
          <a:blip r:embed="rId2"/>
          <a:srcRect/>
          <a:stretch>
            <a:fillRect/>
          </a:stretch>
        </p:blipFill>
        <p:spPr bwMode="auto">
          <a:xfrm>
            <a:off x="285720" y="1077970"/>
            <a:ext cx="8858280" cy="5780030"/>
          </a:xfrm>
          <a:prstGeom prst="rect">
            <a:avLst/>
          </a:prstGeom>
          <a:noFill/>
        </p:spPr>
      </p:pic>
      <p:pic>
        <p:nvPicPr>
          <p:cNvPr id="9220" name="Picture 4" descr="https://encrypted-tbn1.gstatic.com/images?q=tbn:ANd9GcQQcsFSUfXoUxRzQPG5xnDML7C8HenLHn6yazDi_Lb1GZOcNcCI"/>
          <p:cNvPicPr>
            <a:picLocks noChangeAspect="1" noChangeArrowheads="1"/>
          </p:cNvPicPr>
          <p:nvPr/>
        </p:nvPicPr>
        <p:blipFill>
          <a:blip r:embed="rId3"/>
          <a:srcRect/>
          <a:stretch>
            <a:fillRect/>
          </a:stretch>
        </p:blipFill>
        <p:spPr bwMode="auto">
          <a:xfrm>
            <a:off x="500034" y="2285992"/>
            <a:ext cx="1771650" cy="2571751"/>
          </a:xfrm>
          <a:prstGeom prst="rect">
            <a:avLst/>
          </a:prstGeom>
          <a:noFill/>
        </p:spPr>
      </p:pic>
      <p:sp>
        <p:nvSpPr>
          <p:cNvPr id="9222" name="AutoShape 6" descr="data:image/jpeg;base64,/9j/4AAQSkZJRgABAQAAAQABAAD/2wCEAAkGBhQSEBUUEhQUFBQWFBcUFRUXFRUUFhQVFBcWFRUXFBUXHCYeFxwjGRcUHy8gIycqLCwsFx4xNTAqNSYrLCkBCQoKDgwOGg8PGiwlHyQqKSkpLCwsLCkpKSwsKiwsKSwsKSwsLCksLCwsKSkpLCwsLCosLCwsLCwsKSwsLCkpLP/AABEIAJ8BPQMBIgACEQEDEQH/xAAcAAABBQEBAQAAAAAAAAAAAAAEAgMFBgcBAAj/xABBEAACAQIEBAUCBAUCBAQHAAABAhEAAwQSITEFBhNBIlFhcYEHMhSRobEjQlLB0XLwM4KS4SRi0vEVFhclU3Oi/8QAGgEAAwEBAQEAAAAAAAAAAAAAAAECAwQFBv/EACsRAAICAQQCAQMDBQEAAAAAAAABAhEDEiExQQQTUSJh0XGB8UKRobHwMv/aAAwDAQACEQMRAD8AtFhqkLL1F2Go+01dbOYkLV2lO9Co1PTUlDVwU2Vp4ivBaAGglKCU6EpYWlYJDSpTgWlhaUFosdCMtey07lroWkMYyV7p0Rkr2SgBkJSwlOZa9lpAN5a4Up7LXstADHTr3Tp/JXslADPTroSnstcy0AN5K9kp3JXctADHTr3Tp7JXclADHTrwSn8tdy0AD5K9kojLXslAA+SuFKIKVzJTsAUpSStElKQUp2AKy00y0UyU2yUwGMtOJXsteFMkJR6eF+gw1K6lAEBYNG2jQFijrRqpEhNuiVoe2KJQVmykdApQWuilgUihIWlBa6BSooA4FpQFdApQFIDkV7LSgKVFACIr2WlxXYoARlruWlRXYoARFey0uK9FACIrsUqK9QAnLXstKr1AHIr2WlRXooATlr0UquxQAjLXYpUV0CkMTFcilxXooAby16KXlrhFMBoiklaeIpJFAA7rTTLRLCmmWmmIGKUgiiCKacVQmNE0hnpTUyzU0SyLsGjrVAWKOtGmxILtUUlC26IQ1DLQ8DSwaaBqD4hzXkvPatWur0gpvHqKmTNqFUEHO+XWNNxrrUSkoq2VGLk6RYxSqGw+KV0V0MqyhlI7giQfyp5XpiHBSqbDUrNQAuu0w+LRfucA+Wv66aU51KSknwNprkcFdmojjXF+kgKzqYJESogmQG0J0G/nTXBeOdUENOkQxgFgRucun5aVPsWrT2V63p1dE5NemhMTjQiMx2VSfyE1CYHmvPdVCNzB28JgkRBnsN/MUp5Ywai+xxxykm10Waa9NMrcmm3xyKcpYA/t7nYfNaN0Z0FV4Gm81ezUAOTXppsvUTx/iht2XKfd4RPkGYBj8KSfik3SsaVuiazV2aqPLPHzduZf5chJ/i9aHBWYMyNyD51ZutU45qcbRc8bhLSwia7NZZzH9QcZax963aFoWbJVSrZczyqMWksNy4Aj9zWk4TFZ7aMRlLIrFTupYAkH2mKakm6RLi1TYWK7UfxDjVnDqGv3bdpSYBd1ST5CTrRdu6CAQQQRIIMgg7EHvVCHa9Sc1JF0TEid4nWPOKKAcrhNJLUBxTjtjDBTfvW7QYwudguYjsPOjgA+kmm7d9WAZSGUiQQZBB2II3oXi/FVw9k3CrPEBUWMzuxhVE6CT3OgEk7UX2FdBbU21RnBeYeuzI9m5YuKA2RyjZkJgMrISDroRuNPOpRjSi01aBpp0xphTLrT7U09UIFuUOxoi7QrmrIZF2DR9o1GWXo2y9UxIkVaBJ0py1fB2M1E8UYmw0b6H3ggwPU7Cobl7FM2JElyvRJBLAgrIg6bmTvpoBXJPI45FGuTqhjUsblfBdQ1ZW964uIxzMhDm8SoZMhYKoAy51kqMi6j/FX7iPFTZXMpAOu4n47fuKr3HeJ5LlwhwSyqD4cwAgDWNgGz6es1z+Tk/pRv42PfUEcq4+7b4OrOD1EtXWAKkQVDMoynXy3qu2+aLtjp4hLt654k/EW3udQXlchTkQnLbfUMMkDsfKrpwXDlrUG5CWMOrv4cxYlX8IM6QE1+KiOPcjJZAhgiHDC4iloBv2ygFpCTMtca2FAk+KBSlOTjFxCMYKUlIn+Dc2LiHZOnctXFXPkuZJZJjMpRmBgkAiZEjzqTxXEUtrmuOqKO7MFH5msw5Nxa9drzMUyr0Vzs3jZiCyDOfvUJJXfXbQ1XfqrxZrmORQSRatLlETDsSxI89An5V045ycbktznyQjGVRexceL8SuFTiTK2GIaeo+dUZhBa2AIgQSBJjTU1bcPzJZe2biXUe2oJLhgwAUakkbbVmvF7Vz8Kzm2qI1pHk2yERb/TVHF1J6gOmigkwdNDWdWMU9skKSudSjDaVYQQaw8e1ba7N/Ip0k+EaxiPqNaxt1cOqXLVt8x67FMysiM6xbJKkEqFOZh93amjzwmAuomW5ettbV3ug25N4jM62wDkZVDW10bcN8UnlIK19FcAhmIhhmBygsFInUExI7xRnPuHRcRKAIWthioUIAQxC+GTErE+omm8i9lUJY3676Lpxr6spkH4VOoWWc1yUVCZEMkZmII1Gg13pjhOMY3M+FW5cZkS6Q62giKy+JJDAs2aQNiAus5orLrN2I+f3q78n32NggW8wW6UVsjOczqDl8GoMOY9venmbrUuQwpXp+TQuVedxiWu22tm1dtEBlJkEMWAKmAf5TII/PeojmHiTLi7idWFuZTlGUjYAhpEzoQQDtB0rL+I8ZdcTdKM1oMemQpI8KHLqRruCfPXvR2C44LVu8hZTCfwyFKyzeBi2YAs3ikkidDSy3OCT5FjahNs3yxxAFFIYMIHiUggwNwarXOePDdFWnpZmzDqPbBbw5ZKbwM5g6aegrNeCcMxkfiVuNb++4FGiuV2DoCFM6k+ms7UFZ5zv4i8rX3Q2wrk2/wDhoPAxlSCDnH8vi1PhkBjVympxcUKMHCSbNi5a4sThvFsGYL4mfw6aZmEmDmHxVf5v5ivDDlxYU2Sf4oZwWNk/eAAfCSsjvE1QsZzheR36DDoajo5WhAoCk5m1DMQzSGbVjOtWPmjht1MHiZtKvSyJc+zw9ZkQZGGr5swPb1g6VDnOKjFfuXog3Jv9hgcfXAWluYR+o73bynrupD4exlKhMmWGOcEbk5u+ws/BfqVau4c3b5Fgq5QrmL5iFDeCBLaHaPP3rFrzkABpgAwD2ny/T8qZw+JI9pmPXafyj8q3W3BhLdmtXcbaxmKtXrd+3atuSrJcuC1cJs/cxt65w6ZQoJG3ntbuDc94bEgdJ4ciek4yONJOmzR5qTWact3rQw2UraYNJcvbzGSdQTPYGB/p71WuGcV6eMtODMOToMsyCuijaZ29axx5E5SpG2SD0xtmgtzIbnGMRmJ/hpbtWoy6IdX+4EeJmB0icq1bPptxQvhbimclvE3ktMe9vPmEDsASyx6D2odeBYU4F8WllbeLFolyrFSR1JdmSYkgyWidvIU1wni4BSFRARlIWRPqQQJg7H/zHzrL2KOTV0zT1uWPSui5X+IAVj/D7dw4/KWP4r8SAb0t1MofOwkfy5BOX7ctXbG8YBuBQd9z5SDEflUZ9S8IcBfOLwyDqsiW1YwQHcGySVO5CAQdpitc0raS+TLDGk2+0X69jgKznnJc3EkuXfEn4cLaXVlU5j1SQVKgmV13gCq1g+asdZuRfui8t1DkcFWCuVJQiAI9iI9dKnuHdNhbvs0jIUvAeNyVJyv4iJOfKp8prLyM606Y9nZ4fhuVzfXXyWnkcm1gUBEAvddB3Fu5dd7YI7eEjTtXOb8YlyyLIZDfZg1qzmUPcYTIVSR2JPYTGtVTinF2wUQRpYd3AeQbjZmTT+XxQPY96y7A8Te1eS+pm7bdbmYySzKZ8ROpnUfNbYsiyQqvsYeRgfj5Ob7Nw5extnDMGxTJh7t23mtrcIRntlpZiJIWWX7dDptRPD+enu3gGwly3h3YJbvm4hJLQEL2hqgJIG5IkT6ZPzxzImJxhuIo6dsC2jdnRQDqI/rN0yN8/prc+AlVi5fAt2lZLhuEQiqzJ0mz7MHYJBBO86QYVyxpRgiKjkcpTZp5NMuaRYxiuoZGV1IkMpDKQdiCNDXnuV2HGM3TQjtT916Ed6pIhkNZuUHzPxxsNg7lxPuEKpiYZiFBjvG9ct3z5H9P80xxBmutatIoYtc1UkaqEcxE7kgAepFPI6i2LGraTKPxrC8QtZMRfd2yslxGN0MFcEMn8MQF1A2FWLnniq3sJh7uGCWnvO+Lfp/w2UW7ZV9VM6OzrA7g7SaA5vvA2WVVJ1EKM5glpaVJ3EeXaqVi8ezW7dptrRcpI1HUKsQR/qBP/NXn4pSmrZ6GWMYPTEneH804q7/Ae4bmchEZj4rZnVgRGYx2PlVg4RytbwuJs3Lpe/aDs15CmVcot3CBlmWbOF076Vn9m2VGedQc/wAjUe2wrU+auGomGxYDuXF2zhrSkG0DcvZLoZnY5TFrXsI1MdicJak1x2KMo6Wnz0QHA/qZiMOzreRHt3H/AIqMCroJysgPkFBGUjtvUQ3Hb+JxiXSbuIdLq3UQS+S3buBgEU6KAABAHvUHiLRGpPv5z/f3qy/T8qeocpDLC9QSID6qpYbGUPuJqsk/XFyROOPskk2Ec5cxJfRU6d1SHu3GS7KNbZimQkEHMMvV0B7z21gLN4mJJJI3JJMDYTvFEc84gHEaTJQZjJMyzRBPYa1HWXkKfIVosjyRUn2TKChJxRN4rjrNYW0xBVbYsxtKozvZkj+guIB08A8zUJihmAABmdI1JbsB+g+av/IuBtdJrroWzEqTKwoEgTJG/p5iq1jbQscRQIqgretuqOdJDKVFwiYWYmOwNZRyLU4mk4PSpfsaLf8ApVYwz8MtoWa/dvOt647MVJSw7sFQaKAwgaTtJNR3MXKVoY27bvi54FRU6Y0demLpYmJ1Z3X/AJK7j/qNdHEcMcdbFoYU3rga2Ljpde6pQMkiSgVvzpWJ5rTiF2/iFYoLfRthLiucysXCuotywOefCf8Ay9zFZ5IOS1R5KxSp6ZcGZcSw4tX7ltcwVWhQ24BAYA+utS3K3Hjh275Vc34DEeNbN22NBvJdN/6fU0BzTcDY2/kMhX6ckZS3SAtlsu65ipMHz7VGdbt510xtJGLa1P4JDh/B7mIJXDo7wq5iSIByjNLQBBbNA3gjfU0FfZ7LOjh1cgqwJKkyQfF/UNNtjv2q7/TTHQl1VLBuoraCZBUADURrlb10qv8A1FxOfGnxZittVYwB4vE0aabMKx9l5HCuDT11jU7Llw/gavgMmHvlw9ow3fMQWIIH2QZWD5Cs6wXDS0Zg65lzKIglToHE/wAs6SN6dwXMOItWulbu3ETXwr4d99QJ/WrP9Mryr1TLZpVZ/lyawpJBA1LGJ7CsneKMpG1LI4ord+3EpMjLofQ6bedXzmzmxXsI1vKrX7eFYwF8BsoLh7akXCRr5a+tP5utBMdcChlBCsMwjNI1YaAEEg6jSZqKe6SAOwmB7mT+tdEXqimc09m0SXBcKt+/btmcgMmNTCjtPfarHzjy7h7Vu3ct22XxAEuAJlZjQCSI71VeXmNvFWSTlBuqCfRyFM+ms/FWznXCC3hgA4zDFm3cUAgZ0tuzMSd5zLrUTjP2Ra4NIafW7W4HwXi6JYNt/Cf/ABCpcFsOyC+ltR5fa3WbTWT61F8OyLibTkDMrZgfUAlZ+ajXvlfL/vTaYxgwdfuVg48pQhh+tbyVqkYp0zUOI8ca1hLjZl0Qgb+PqKFyzPeSDp37VXMfzAosi5hStshy+S7c6l0oSqW7YXTY9V2idBb1FT3N/EsNdw+MFtbSh3wLI4Nxgi4gC/c8IBiMonID90DyrL8SwGg17AiYI11AOuvwa5cOLSqZ1Zsm+22yL3y9xS9jbmS2qhwZYkwoBVhOuvpGu49TV05+xDuqJdA2EHUy4KtbMjaGXvpqKzz6ZO3XuItsvNnO0TKhCFJEakTcB02irzxbiaLeS3ehWa0LihiR1FdnWQG1iVMD/Z4/NyZIXoR1+Bjx5JLWQ+N4U7rbF1wCDKES4zSAZjVSRm9oprh/KtwnIGYMWP8A+vcmVeNR6RPYx2mLOMVRGsD7D5AnUH5mgsHxJbl4qJcKGOhJyqCq5iB2DFRPrXnYc855Gq2PayY/RiuLphFnhLYa8fxFm3dZtmb+IpWNAvh0g7ggbj0rN+cbNpMY4sqEWFJRT4VYjUL5DYx61pHH+K2hfsJcRShzXmdw5XLbJZwq5gZJAXyAJEVlXEFzEu0Z3HUOVgQC2uWATljbKdRpXueNB/8Ao+d8vLrdPkEW5Utb44wtBCEb/hocyzmt2W6iK0QSNlPmFHkK7yrwP8TfymQgguwElV2lRBkyQdREeVN8xcIbC3um4AMSIBAZZIDAESJg6f8AuehTWrSceh6dRN/TbjPR4ggnKl0OjicqiQWDEbaFI9jWx2OK27hIR1YjeD5b1888KGW9bZtFaYPtK6+WunzWx8GvZguiSsyQSW7dyBpqPmk82iSjXI1h1xcvgsV25QjXKTdvUM16vQSOJsq2PxMJoTJ/tQdjEFWV1OqkMp9QQyn9BTOJcgHM2bSguG3s1lCe6D9q5pO2b41USe4jxQX1drvUacTduDRFjMi5QCBqAYWTqQtUfma5mCeh3+SP8VL4jFESpaROYakwIA0HbYk+pnvVfvvnD6jQ/wBh/eamTtlJUD22kEfH5iprinMD30YOZNzENiH9+mtq2B6KvUHyKgrP3H3/ALClu2hoGeW4GJkSB2q28g8xDCYhw3/Cv2XsOBGjEFrLCQROcBdtOoT2qmYf7W/32opW71SVqibp2TfN2N617qsykhUs5ZBYCygVmcD7QWmJ3B9CartiZOXTXbtSsZdJkk6mST6nWabsPBPuP1qXsqKu22axyDgLWKwt4i2qBL1m2wAMObumchdoJGncDeqFzThCuPvsJC9a6lsyJIsv0p0On2jepzknmT8NYxa9yLV9V7E2OoT+ptVT8RfJJLGWYks3dmMkk+5k/NZqCTspyb2YvE8Xu3gnUbMLeZUnyYjc99h+VGcE4g1pmymAygn3tnqJ+TCahbR0jvT4anp2pDjOpKTHcTjWcDMZgsRoNDcbM+2pltdZpn8PoGJBkkZe4yxqfTWkNqdKbd9T8f7/AEqiC7fTjiy2r9yw6qUxFsAAqTFy0c6MIIIOQ3hv3qI5yxqYjH4i6gAQ3MqZRAyWgLSx6QgIqLwmKZGV1MMpkH1pq40CnS5He1Fs+nHKi467ezaizbDBOzOTKgxuIVtPMitSGCtBbVy0iJbb+G1sAIlu5oJAEBZga+g86q/0OswuKc6eJFB8zoIn/m/WrvxvDGybnhL2r6E5BAIurB8M6Sdx6j0rz/Jxt1Jdcr5T5/KMsryalKL/AJ6/D/Us/wD8t2DhUs4izaugDVXRXALMWMTtBO4r5d5l4YMNjsRYH22rzqu58Mym+v2kV9JcF4v1cPlZiWtPbRpgkglcpPqdvUg1hX1cwnT4xeP9aW7nvKBSfnLXVjrZI01atyrAyPirBxrj73Qj5mVndr5KsVIdxkaCNRpI9qrWHOg9qdL6ewj9e1bONtS+DSGTTGUfmv8ADsHxNzy9q9ZemLp39/7U5YpGYb+JOQJ2BJ9/L+9BO8uKemhlPiPtRwVKTlyWLk7i4w+LV2YqjWr1poJUxdtOq6jUePIZHlUjzzj1uPh9AxGAs2zLMSjrdukkSdSQCIMiHPcAioWjpT+LxJdix3P+IqGnqs0Uo+pxfNp/7skL/F2/C20DGeo4JBIOUAMBO8eP9KnfpZxAWuJrMhblnEW2I3jpNc0+bYqjuxge0/JgH9hR3DccbVxLizKMDpuRsw+VJHzRjhGPHyTkySnV9JL+xdOfeKLdXCArLphAs5o6bG7JMAQwKKRB2zT2qlIjO+VBmZjkVRuSdqP5gxouX3IMqIVT5hRv+c17k0TjrJ8iW+QDWmZqGpoiCcmky18q8l3sO+a4VlwEKKZABIPiYET5afnUX9QeXsSMS98qXtECGWWyKigFWXdYIJPbWtJ4TxVWJWJyufkSfkTv80TxxED3VKxCsAC0kHUnXvNc+ipe37G2q4+v7mEKZURplOnodDP5wavPFeYw+GRsKBaullu3BbzDprast1dG8IBd5OUQQo3jSg2W0B7QB8inwTGuwO3+/j8q1aumZRdJr5ND5X5quX3Nq7lLBC4YCCQCoMjb+YVYGu1mPKOMy4xCdmDpPplLfuoq9vxRfOuqE1W7OWcdyDxo089NB61F8KP8JZ8qm/w+cxIWPP4qFwVvLnUx4bjr8BjFYTa16TeMXpTBcWdW+P7UFat5bTuQNWMfkB+4ovHHxxr2JiJ+J0286c5gv2VFq0gUKWGc5mLACJkzGvnvWblTo0UbVles/cff/FKuDSjOM27aXz0hCFVYaltxrqxk0AtyQfc1SdqyWqdCbH2N/vtRCHSjOHcMF1ba2iocq7XMzERDQNNYgeW80J08pKncEg/GlXGaewpQa3GL50pKDwn3H9qVcPhNOthoXwhmACknKYWYOpG3zSk9wSsUrnsYkQfUeX7UPcPiHvTppIQkgAEknQAST7AUgB1EMas3LXLdvFI7PdZCpKhVA8gZJPbXy7Gq9cslWMgjWCCCCD6g6inMPxB7RzW3KkwDEa+4OhqJpyjUXuXBpP6lsGcxYZLWIe3anKuXQycrZRmAY/cJ1B/80axNQ6DQ0RiMSXYs7ZmO5O57ftAozgHCkv8AUDXMhC5lESWjf+1O9KuQktTpAls6Vy7sa4jaT7URhcN1LiW5C53VMx1AzGJI+apsSV7GkfR7mEILmG6SnNdS4buY5hmKqAFAiAUH51stzAC/Ya22kqcrRqrRownuK+fOUF/DY69aLAuCgQjTMynMI188tfR2DGg1NYXcn8Fyj9Kv72Z5i8a9hnR1/wDEG0LbKqz1Om63Ld1Qo+2A+vmRWZ/VDjn4riCubS2ythFEOXzqZdSZAg+IjStK5wxZOLv3FnIii3mljluWUa7rH8pbT3E1lHMWOsfjbDmHQW0W4PuECRqBvodvSufA9E3BcL+aMcMU4t33+SvWdh7U6W0ruMuL1XKABM7FQNgCZAEdqY6sz5V6Kew6B7ux9/7U7ap/E4hDh0UAZw7FjHiIOwny/wC1MW20qE7KaoWKYTv7UsPqaO5e4WMRfNtn6YKkzlzTEaASNTP6UN0rYJNukA26U50+KdxWH6dx0mcrET5gbH5EH5r2Aw63HVWbKDM+ZgaKs6STAE+dF9hW9ArHb2p20dKl+KcFtW3uol3qhLeZWjL4huuhIaNNfX0qItHSlGSlwOUXHkW21T30+UfjFntauEe4j+01Xi/hn0q18G4QLHELKLdDk22z9ozqw7SI2b2I86jK/paLxJ6ky6cHZVA7EnynyEjv/wC+m9G38rEsCfE8a7gNKkH8x+naBQHBeHscOpP3J4TsZyiDPzr8bmnsNhXGUmIa4p3n+aZ12MTWk4p43+goOpr9THrfgLKdgSD8GKnF5QxpkDD3CMoM+D7T3Bzb+m9QPRIZgwOYEgg+YMGfmpXBcxYm2jW0vMFK5DqcwGkQ24gSB7n0iXqr6RLTe5I8t4cC4zMB4AVg/wBROum+kH86sgxJ/lVo/wBNQ3JZi3cHfMD66g/3mrFmrphC1ZyT5JTEcBw/TJW9dVgueDZVmIiSAouDUCG9B2rOsS7qpKtB3MgHX3itKexhS4f8QQwOYH+NIO8g9Hz1rPeORmuBYjO8bAHxGIGhHtH5Vyxk3ydLVcEdc1GbWWAJ+RIqM4rcUi0FMkIc4iMrm5cIAPcZChnzYjtUvibYAyoZChRm1MgqCYkA7kjbtUY/Dc0sGQToASZ8p0Gh0qhAmHOlctbmiXw2UDUSZmCTt70zk1mfIR/ehAMWsQyNKMVPmDBom8ZBPcmZ21Jk7U3Zw2bUlQPU6046xA3/AO1VGgY1k8HxRHD+N3Ldt7QgpckMD5kRIP5Ui6kLHxPzSTgI2ZP+qlOuwi2t0cusex705bxJtsrr9ykMPKR50gpmMf701pQt5tDAoYHr2Na67u5lmIY6QNIG3tTF2iTYygwVOnnr8Uzbt5j2+dKS2G9xu5tSLN4qZUkEdxTot5gAI+dKdXh/qs+9DYDRHhp/CXCGUzBBBB00I2NItWpIXzMemnr8UrD2zIAAMTuYGmm9Ngie5DuTxWwxJLG8RJMkyjjXzr6dwTeGvk3APdsXBctMqupDKwYEqwnXxAg7mtVwv1Ex1vBLc6lp3hJZ7axLMFP2ZR3rGUlE0UHPgmuMYJ7Vgh9VFvE3bzyAGLow/Yk/FYDjSOq+WIztEbRJiPSK1TnrmnGthwBeAF4NbuILdlVZGU5hJXMPLQ96zG5w1h3TTeGrLx4Rjck+WZvEsX0pcCANKTaGlLXakoNB7TXaIHc60/Z2p18DI3Wfc02giR5VKYCbJ1PvSFulXDKSCDII3FLRIO4M66dveuixJJlfYz/ijoBN1pknUkkk+pM17tTlq1mMTE9z7UlFmAdJ0mgBFy6Z3O3nSjtRH4de5B09RQ+QnQUojZ5Np7j9xUxysrPed8xzhCcxgmSRqS2/zNQ6rpFSnBMebAaElmGUHNG5B10P7U3XYI0PgWJdMyMZ1JY++5/WjeOXmTA3CDmNpSwkeHwiCIEHYnyNVq9buyizHUzFo8gB3+f0oXiPNtxLd/C3FDqUNtWkhxmURmnRgCd9D71CzQn9KNXjlFamU5r7XLjOx8TszNGmrEk/qa4h1OsV63vtHpS8TEtH9Cj3ItrJ+Tr81Ziavyly/g0sWTcbELevW0dxNlRBnKSChIQkkCTManQzUq+DwQJDfjFMkRmsaR2/4Zr2G4LgAy3C2ILwMx6YMkKFgnNqI0jy0o0WcKygG5iJEiVU2yV0yhyLsuQABJ/zOXskuytK7RKHhdqfsH/SIrHuYrGW/fAG167oOwztA/atzd0HnWRc9YZFxlxpADEPBjXMBOn+oNtThsJkDjsNAU7TYskjbU2LZP6zUabelWzmrCLaXDy4WcOiOREdS2Ib7u0Ef9JojlblfDYvDi4zu753DZX2hiFkRvlyn5pyew0UHErt70IbmtaJzZy3g8HbljdN1wRathpLtoNfDoASJ/SaoF3CXLbBXturMBlUqVZgSQIWJgkGnF7CY2ortzatFwn00tZFLG6DAmTEmNfDGntVLxnC1GMawpZgLuSVBYhJGYwBqQJ/KnCW7E0R7belORRT8Ly4oWGJAN1VBIIJRiMpiNyNNt6vdn6dWYBPVA91/wDTSySWw4ozhF1Hz+xriax7VJYDhiXcU9sXDkUXSlwLmzZZFskAbHSfmKN5L4FbxT3FuFwVVSqrAJksGmV7QPzobpAQLrpTdka/nVp5w5ew+FQAXH6rEQjFTKz4iQAIG8edL5W5Ja8jtdt318QCALkkRM+Ma7/pST2sOypWhqKIRaOxvL7Ya8BiLd63a6kZ8s/w5IBBGk7ae9XjD/TS0yB0e6ykBgQV1B1GmSiTGjM7B8Q96VhjLD1mpTh/BA+PawM7qlx8xQeLIhOsMNDMA6URwTlz/wC4LhsQLtsMXC+GGbQ5DrIggbiapsRHFan7jE8MUdurl+FLMP2FXT/6U2f67vyV/wDTRVrkgJYFpSXXP4kYFSBo0i4y5WOZQIA2Y6iNeeSujWDqyk813iwsA/8A4s5/5o/xVYxCaVr2P5FS8yl2cEIFhQVyx2OZYJ/0kjT2qNxH0xtdmun3ZB+y08f0qgyO5WZIa9a1AHerRa5IunGtY6N5beYgOVaICyCbgXLBPf4p7in05xll5t2jdtSD4GzMAIkEQD56gGujUY0VploV+9avZ+mFp0Vj1kZlDFGZZUkTlMDcbVUuN8iXlxYs2LN5lYL42VmQEkyc4EAAAb1EWU0VOKXbGhq5cf8ApniLah7NprgUeMBs7k6aqoHvoKd5a5C6tgvctXlYMVZWzWye4KgjUQQPcGm3sKilYUeL4NITtU7wDga3ca1nxMqm74QcrsEOUD03n/lpGB4MtvHDD4lXVWbIs+BocxbfT7gTA08z5UWBFMuhjypOGTb2rSuIfTuxZtPdbPkRSzEOxICiTpVY5N5TfFtnCubSAhtQM7n+VTpEaH9KSezHRW1XX5j9aIVakjy8+Eur+OsXVtk+JxqoB0mUkTMaSO+9X7DfTewyK9sG4rAMpDv4lYSCNe4iiTBA2DvB3wh/rsO3tHS/71n+Pv8AVvXH/rdmH+kk5f8A+YrS7PAbiGzktMQhuIwGbNatvEFgRJ2AO5p3DfTCwyyBEGPvc7e9cmLZv/uzqyu0jInWGP8AvcUZw3BdbF2rQGbPdtJAE/0BvyAM+1WPmr6fYi1iB0bFx7ThQGSbgVtjMaqNjrpqdaM5a5OxeB4ph3u4e49oXo6lsdUQ6sgZsv2wWBJIGxrtvY5Gbdbsr5CnBZXypS2vanAorGirAPwxO9VPjH00tYjF/ibr3GIyxalcngEAbTEyYnuavIX3r2WtCSu3uXLbLke1bKkQQwBmaVwnlOxhwws21thjJCg6ke9WAW/L+9cNvzj9aQwI8PFIPD1mYBPnp+9SBsV1bFAEYcD7UJY5dsIzOlpFdjLOEUM3fxECTU9067FAFfvcuWWuC41m21xftcopZfZomizgNNhH++1SgWf5Y+RXuj7UrAr/AA3lfD2C3Rs27ZbcqgBPoTvFOYPlrD2nLW7NpGb7mVFUnvqQKnVsiKaWz6n5Cx+lOwIm5y9Ya51OkhaAM5RS3oM51+PWiLODUkgz6D0o+3hiNh+o0/zTuQ949aLAj7XDwd9u0043D18/1qQFsbUooBSAhzwpAZGhO8d/fzp63gwKkCteFugAJsID2NKXCCNKNC616+pjTfcf4pgDHBCKbbBL5U46Tvod47Uh0B7DyNFAI/8Ah4pX4UeVJFlhEERsRRKJ5/vQAz+DWkNhRGkH0o6K8aAItQO6x+VOLhgRPajwutKCUAR9rBpM5ROxMCfzpdzh6H+UT7CfijDNI6fzSACbBjsB+U0pMKAIiPbQUats102p/wBinQwUYURtNcOG8hR4kV4NSoQLbs+4pDWR3Io0uKb0Hb9KKGCFQO4/OnraA9/1p5rZ7Bfyk10IaYhJtUpVpYtmlZTQB//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9224" name="AutoShape 8" descr="data:image/jpeg;base64,/9j/4AAQSkZJRgABAQAAAQABAAD/2wCEAAkGBhQSEBUUEhQUFBQWFBcUFRUXFRUUFhQVFBcWFRUXFBUXHCYeFxwjGRcUHy8gIycqLCwsFx4xNTAqNSYrLCkBCQoKDgwOGg8PGiwlHyQqKSkpLCwsLCkpKSwsKiwsKSwsKSwsLCksLCwsKSkpLCwsLCosLCwsLCwsKSwsLCkpLP/AABEIAJ8BPQMBIgACEQEDEQH/xAAcAAABBQEBAQAAAAAAAAAAAAAEAgMFBgcBAAj/xABBEAACAQIEBAUCBAUCBAQHAAABAhEAAwQSITEFBhNBIlFhcYEHMhSRobEjQlLB0XLwM4KS4SRi0vEVFhclU3Oi/8QAGgEAAwEBAQEAAAAAAAAAAAAAAAECAwQFBv/EACsRAAICAQQCAQMDBQEAAAAAAAABAhEDEiExQQQTUSJh0XGB8UKRobHwMv/aAAwDAQACEQMRAD8AtFhqkLL1F2Go+01dbOYkLV2lO9Co1PTUlDVwU2Vp4ivBaAGglKCU6EpYWlYJDSpTgWlhaUFosdCMtey07lroWkMYyV7p0Rkr2SgBkJSwlOZa9lpAN5a4Up7LXstADHTr3Tp/JXslADPTroSnstcy0AN5K9kp3JXctADHTr3Tp7JXclADHTrwSn8tdy0AD5K9kojLXslAA+SuFKIKVzJTsAUpSStElKQUp2AKy00y0UyU2yUwGMtOJXsteFMkJR6eF+gw1K6lAEBYNG2jQFijrRqpEhNuiVoe2KJQVmykdApQWuilgUihIWlBa6BSooA4FpQFdApQFIDkV7LSgKVFACIr2WlxXYoARlruWlRXYoARFey0uK9FACIrsUqK9QAnLXstKr1AHIr2WlRXooATlr0UquxQAjLXYpUV0CkMTFcilxXooAby16KXlrhFMBoiklaeIpJFAA7rTTLRLCmmWmmIGKUgiiCKacVQmNE0hnpTUyzU0SyLsGjrVAWKOtGmxILtUUlC26IQ1DLQ8DSwaaBqD4hzXkvPatWur0gpvHqKmTNqFUEHO+XWNNxrrUSkoq2VGLk6RYxSqGw+KV0V0MqyhlI7giQfyp5XpiHBSqbDUrNQAuu0w+LRfucA+Wv66aU51KSknwNprkcFdmojjXF+kgKzqYJESogmQG0J0G/nTXBeOdUENOkQxgFgRucun5aVPsWrT2V63p1dE5NemhMTjQiMx2VSfyE1CYHmvPdVCNzB28JgkRBnsN/MUp5Ywai+xxxykm10Waa9NMrcmm3xyKcpYA/t7nYfNaN0Z0FV4Gm81ezUAOTXppsvUTx/iht2XKfd4RPkGYBj8KSfik3SsaVuiazV2aqPLPHzduZf5chJ/i9aHBWYMyNyD51ZutU45qcbRc8bhLSwia7NZZzH9QcZax963aFoWbJVSrZczyqMWksNy4Aj9zWk4TFZ7aMRlLIrFTupYAkH2mKakm6RLi1TYWK7UfxDjVnDqGv3bdpSYBd1ST5CTrRdu6CAQQQRIIMgg7EHvVCHa9Sc1JF0TEid4nWPOKKAcrhNJLUBxTjtjDBTfvW7QYwudguYjsPOjgA+kmm7d9WAZSGUiQQZBB2II3oXi/FVw9k3CrPEBUWMzuxhVE6CT3OgEk7UX2FdBbU21RnBeYeuzI9m5YuKA2RyjZkJgMrISDroRuNPOpRjSi01aBpp0xphTLrT7U09UIFuUOxoi7QrmrIZF2DR9o1GWXo2y9UxIkVaBJ0py1fB2M1E8UYmw0b6H3ggwPU7Cobl7FM2JElyvRJBLAgrIg6bmTvpoBXJPI45FGuTqhjUsblfBdQ1ZW964uIxzMhDm8SoZMhYKoAy51kqMi6j/FX7iPFTZXMpAOu4n47fuKr3HeJ5LlwhwSyqD4cwAgDWNgGz6es1z+Tk/pRv42PfUEcq4+7b4OrOD1EtXWAKkQVDMoynXy3qu2+aLtjp4hLt654k/EW3udQXlchTkQnLbfUMMkDsfKrpwXDlrUG5CWMOrv4cxYlX8IM6QE1+KiOPcjJZAhgiHDC4iloBv2ygFpCTMtca2FAk+KBSlOTjFxCMYKUlIn+Dc2LiHZOnctXFXPkuZJZJjMpRmBgkAiZEjzqTxXEUtrmuOqKO7MFH5msw5Nxa9drzMUyr0Vzs3jZiCyDOfvUJJXfXbQ1XfqrxZrmORQSRatLlETDsSxI89An5V045ycbktznyQjGVRexceL8SuFTiTK2GIaeo+dUZhBa2AIgQSBJjTU1bcPzJZe2biXUe2oJLhgwAUakkbbVmvF7Vz8Kzm2qI1pHk2yERb/TVHF1J6gOmigkwdNDWdWMU9skKSudSjDaVYQQaw8e1ba7N/Ip0k+EaxiPqNaxt1cOqXLVt8x67FMysiM6xbJKkEqFOZh93amjzwmAuomW5ettbV3ug25N4jM62wDkZVDW10bcN8UnlIK19FcAhmIhhmBygsFInUExI7xRnPuHRcRKAIWthioUIAQxC+GTErE+omm8i9lUJY3676Lpxr6spkH4VOoWWc1yUVCZEMkZmII1Gg13pjhOMY3M+FW5cZkS6Q62giKy+JJDAs2aQNiAus5orLrN2I+f3q78n32NggW8wW6UVsjOczqDl8GoMOY9venmbrUuQwpXp+TQuVedxiWu22tm1dtEBlJkEMWAKmAf5TII/PeojmHiTLi7idWFuZTlGUjYAhpEzoQQDtB0rL+I8ZdcTdKM1oMemQpI8KHLqRruCfPXvR2C44LVu8hZTCfwyFKyzeBi2YAs3ikkidDSy3OCT5FjahNs3yxxAFFIYMIHiUggwNwarXOePDdFWnpZmzDqPbBbw5ZKbwM5g6aegrNeCcMxkfiVuNb++4FGiuV2DoCFM6k+ms7UFZ5zv4i8rX3Q2wrk2/wDhoPAxlSCDnH8vi1PhkBjVympxcUKMHCSbNi5a4sThvFsGYL4mfw6aZmEmDmHxVf5v5ivDDlxYU2Sf4oZwWNk/eAAfCSsjvE1QsZzheR36DDoajo5WhAoCk5m1DMQzSGbVjOtWPmjht1MHiZtKvSyJc+zw9ZkQZGGr5swPb1g6VDnOKjFfuXog3Jv9hgcfXAWluYR+o73bynrupD4exlKhMmWGOcEbk5u+ws/BfqVau4c3b5Fgq5QrmL5iFDeCBLaHaPP3rFrzkABpgAwD2ny/T8qZw+JI9pmPXafyj8q3W3BhLdmtXcbaxmKtXrd+3atuSrJcuC1cJs/cxt65w6ZQoJG3ntbuDc94bEgdJ4ciek4yONJOmzR5qTWact3rQw2UraYNJcvbzGSdQTPYGB/p71WuGcV6eMtODMOToMsyCuijaZ29axx5E5SpG2SD0xtmgtzIbnGMRmJ/hpbtWoy6IdX+4EeJmB0icq1bPptxQvhbimclvE3ktMe9vPmEDsASyx6D2odeBYU4F8WllbeLFolyrFSR1JdmSYkgyWidvIU1wni4BSFRARlIWRPqQQJg7H/zHzrL2KOTV0zT1uWPSui5X+IAVj/D7dw4/KWP4r8SAb0t1MofOwkfy5BOX7ctXbG8YBuBQd9z5SDEflUZ9S8IcBfOLwyDqsiW1YwQHcGySVO5CAQdpitc0raS+TLDGk2+0X69jgKznnJc3EkuXfEn4cLaXVlU5j1SQVKgmV13gCq1g+asdZuRfui8t1DkcFWCuVJQiAI9iI9dKnuHdNhbvs0jIUvAeNyVJyv4iJOfKp8prLyM606Y9nZ4fhuVzfXXyWnkcm1gUBEAvddB3Fu5dd7YI7eEjTtXOb8YlyyLIZDfZg1qzmUPcYTIVSR2JPYTGtVTinF2wUQRpYd3AeQbjZmTT+XxQPY96y7A8Te1eS+pm7bdbmYySzKZ8ROpnUfNbYsiyQqvsYeRgfj5Ob7Nw5extnDMGxTJh7t23mtrcIRntlpZiJIWWX7dDptRPD+enu3gGwly3h3YJbvm4hJLQEL2hqgJIG5IkT6ZPzxzImJxhuIo6dsC2jdnRQDqI/rN0yN8/prc+AlVi5fAt2lZLhuEQiqzJ0mz7MHYJBBO86QYVyxpRgiKjkcpTZp5NMuaRYxiuoZGV1IkMpDKQdiCNDXnuV2HGM3TQjtT916Ed6pIhkNZuUHzPxxsNg7lxPuEKpiYZiFBjvG9ct3z5H9P80xxBmutatIoYtc1UkaqEcxE7kgAepFPI6i2LGraTKPxrC8QtZMRfd2yslxGN0MFcEMn8MQF1A2FWLnniq3sJh7uGCWnvO+Lfp/w2UW7ZV9VM6OzrA7g7SaA5vvA2WVVJ1EKM5glpaVJ3EeXaqVi8ezW7dptrRcpI1HUKsQR/qBP/NXn4pSmrZ6GWMYPTEneH804q7/Ae4bmchEZj4rZnVgRGYx2PlVg4RytbwuJs3Lpe/aDs15CmVcot3CBlmWbOF076Vn9m2VGedQc/wAjUe2wrU+auGomGxYDuXF2zhrSkG0DcvZLoZnY5TFrXsI1MdicJak1x2KMo6Wnz0QHA/qZiMOzreRHt3H/AIqMCroJysgPkFBGUjtvUQ3Hb+JxiXSbuIdLq3UQS+S3buBgEU6KAABAHvUHiLRGpPv5z/f3qy/T8qeocpDLC9QSID6qpYbGUPuJqsk/XFyROOPskk2Ec5cxJfRU6d1SHu3GS7KNbZimQkEHMMvV0B7z21gLN4mJJJI3JJMDYTvFEc84gHEaTJQZjJMyzRBPYa1HWXkKfIVosjyRUn2TKChJxRN4rjrNYW0xBVbYsxtKozvZkj+guIB08A8zUJihmAABmdI1JbsB+g+av/IuBtdJrroWzEqTKwoEgTJG/p5iq1jbQscRQIqgretuqOdJDKVFwiYWYmOwNZRyLU4mk4PSpfsaLf8ApVYwz8MtoWa/dvOt647MVJSw7sFQaKAwgaTtJNR3MXKVoY27bvi54FRU6Y0demLpYmJ1Z3X/AJK7j/qNdHEcMcdbFoYU3rga2Ljpde6pQMkiSgVvzpWJ5rTiF2/iFYoLfRthLiucysXCuotywOefCf8Ay9zFZ5IOS1R5KxSp6ZcGZcSw4tX7ltcwVWhQ24BAYA+utS3K3Hjh275Vc34DEeNbN22NBvJdN/6fU0BzTcDY2/kMhX6ckZS3SAtlsu65ipMHz7VGdbt510xtJGLa1P4JDh/B7mIJXDo7wq5iSIByjNLQBBbNA3gjfU0FfZ7LOjh1cgqwJKkyQfF/UNNtjv2q7/TTHQl1VLBuoraCZBUADURrlb10qv8A1FxOfGnxZittVYwB4vE0aabMKx9l5HCuDT11jU7Llw/gavgMmHvlw9ow3fMQWIIH2QZWD5Cs6wXDS0Zg65lzKIglToHE/wAs6SN6dwXMOItWulbu3ETXwr4d99QJ/WrP9Mryr1TLZpVZ/lyawpJBA1LGJ7CsneKMpG1LI4ord+3EpMjLofQ6bedXzmzmxXsI1vKrX7eFYwF8BsoLh7akXCRr5a+tP5utBMdcChlBCsMwjNI1YaAEEg6jSZqKe6SAOwmB7mT+tdEXqimc09m0SXBcKt+/btmcgMmNTCjtPfarHzjy7h7Vu3ct22XxAEuAJlZjQCSI71VeXmNvFWSTlBuqCfRyFM+ms/FWznXCC3hgA4zDFm3cUAgZ0tuzMSd5zLrUTjP2Ra4NIafW7W4HwXi6JYNt/Cf/ABCpcFsOyC+ltR5fa3WbTWT61F8OyLibTkDMrZgfUAlZ+ajXvlfL/vTaYxgwdfuVg48pQhh+tbyVqkYp0zUOI8ca1hLjZl0Qgb+PqKFyzPeSDp37VXMfzAosi5hStshy+S7c6l0oSqW7YXTY9V2idBb1FT3N/EsNdw+MFtbSh3wLI4Nxgi4gC/c8IBiMonID90DyrL8SwGg17AiYI11AOuvwa5cOLSqZ1Zsm+22yL3y9xS9jbmS2qhwZYkwoBVhOuvpGu49TV05+xDuqJdA2EHUy4KtbMjaGXvpqKzz6ZO3XuItsvNnO0TKhCFJEakTcB02irzxbiaLeS3ehWa0LihiR1FdnWQG1iVMD/Z4/NyZIXoR1+Bjx5JLWQ+N4U7rbF1wCDKES4zSAZjVSRm9oprh/KtwnIGYMWP8A+vcmVeNR6RPYx2mLOMVRGsD7D5AnUH5mgsHxJbl4qJcKGOhJyqCq5iB2DFRPrXnYc855Gq2PayY/RiuLphFnhLYa8fxFm3dZtmb+IpWNAvh0g7ggbj0rN+cbNpMY4sqEWFJRT4VYjUL5DYx61pHH+K2hfsJcRShzXmdw5XLbJZwq5gZJAXyAJEVlXEFzEu0Z3HUOVgQC2uWATljbKdRpXueNB/8Ao+d8vLrdPkEW5Utb44wtBCEb/hocyzmt2W6iK0QSNlPmFHkK7yrwP8TfymQgguwElV2lRBkyQdREeVN8xcIbC3um4AMSIBAZZIDAESJg6f8AuehTWrSceh6dRN/TbjPR4ggnKl0OjicqiQWDEbaFI9jWx2OK27hIR1YjeD5b1888KGW9bZtFaYPtK6+WunzWx8GvZguiSsyQSW7dyBpqPmk82iSjXI1h1xcvgsV25QjXKTdvUM16vQSOJsq2PxMJoTJ/tQdjEFWV1OqkMp9QQyn9BTOJcgHM2bSguG3s1lCe6D9q5pO2b41USe4jxQX1drvUacTduDRFjMi5QCBqAYWTqQtUfma5mCeh3+SP8VL4jFESpaROYakwIA0HbYk+pnvVfvvnD6jQ/wBh/eamTtlJUD22kEfH5iprinMD30YOZNzENiH9+mtq2B6KvUHyKgrP3H3/ALClu2hoGeW4GJkSB2q28g8xDCYhw3/Cv2XsOBGjEFrLCQROcBdtOoT2qmYf7W/32opW71SVqibp2TfN2N617qsykhUs5ZBYCygVmcD7QWmJ3B9CartiZOXTXbtSsZdJkk6mST6nWabsPBPuP1qXsqKu22axyDgLWKwt4i2qBL1m2wAMObumchdoJGncDeqFzThCuPvsJC9a6lsyJIsv0p0On2jepzknmT8NYxa9yLV9V7E2OoT+ptVT8RfJJLGWYks3dmMkk+5k/NZqCTspyb2YvE8Xu3gnUbMLeZUnyYjc99h+VGcE4g1pmymAygn3tnqJ+TCahbR0jvT4anp2pDjOpKTHcTjWcDMZgsRoNDcbM+2pltdZpn8PoGJBkkZe4yxqfTWkNqdKbd9T8f7/AEqiC7fTjiy2r9yw6qUxFsAAqTFy0c6MIIIOQ3hv3qI5yxqYjH4i6gAQ3MqZRAyWgLSx6QgIqLwmKZGV1MMpkH1pq40CnS5He1Fs+nHKi467ezaizbDBOzOTKgxuIVtPMitSGCtBbVy0iJbb+G1sAIlu5oJAEBZga+g86q/0OswuKc6eJFB8zoIn/m/WrvxvDGybnhL2r6E5BAIurB8M6Sdx6j0rz/Jxt1Jdcr5T5/KMsryalKL/AJ6/D/Us/wD8t2DhUs4izaugDVXRXALMWMTtBO4r5d5l4YMNjsRYH22rzqu58Mym+v2kV9JcF4v1cPlZiWtPbRpgkglcpPqdvUg1hX1cwnT4xeP9aW7nvKBSfnLXVjrZI01atyrAyPirBxrj73Qj5mVndr5KsVIdxkaCNRpI9qrWHOg9qdL6ewj9e1bONtS+DSGTTGUfmv8ADsHxNzy9q9ZemLp39/7U5YpGYb+JOQJ2BJ9/L+9BO8uKemhlPiPtRwVKTlyWLk7i4w+LV2YqjWr1poJUxdtOq6jUePIZHlUjzzj1uPh9AxGAs2zLMSjrdukkSdSQCIMiHPcAioWjpT+LxJdix3P+IqGnqs0Uo+pxfNp/7skL/F2/C20DGeo4JBIOUAMBO8eP9KnfpZxAWuJrMhblnEW2I3jpNc0+bYqjuxge0/JgH9hR3DccbVxLizKMDpuRsw+VJHzRjhGPHyTkySnV9JL+xdOfeKLdXCArLphAs5o6bG7JMAQwKKRB2zT2qlIjO+VBmZjkVRuSdqP5gxouX3IMqIVT5hRv+c17k0TjrJ8iW+QDWmZqGpoiCcmky18q8l3sO+a4VlwEKKZABIPiYET5afnUX9QeXsSMS98qXtECGWWyKigFWXdYIJPbWtJ4TxVWJWJyufkSfkTv80TxxED3VKxCsAC0kHUnXvNc+ipe37G2q4+v7mEKZURplOnodDP5wavPFeYw+GRsKBaullu3BbzDprast1dG8IBd5OUQQo3jSg2W0B7QB8inwTGuwO3+/j8q1aumZRdJr5ND5X5quX3Nq7lLBC4YCCQCoMjb+YVYGu1mPKOMy4xCdmDpPplLfuoq9vxRfOuqE1W7OWcdyDxo089NB61F8KP8JZ8qm/w+cxIWPP4qFwVvLnUx4bjr8BjFYTa16TeMXpTBcWdW+P7UFat5bTuQNWMfkB+4ovHHxxr2JiJ+J0286c5gv2VFq0gUKWGc5mLACJkzGvnvWblTo0UbVles/cff/FKuDSjOM27aXz0hCFVYaltxrqxk0AtyQfc1SdqyWqdCbH2N/vtRCHSjOHcMF1ba2iocq7XMzERDQNNYgeW80J08pKncEg/GlXGaewpQa3GL50pKDwn3H9qVcPhNOthoXwhmACknKYWYOpG3zSk9wSsUrnsYkQfUeX7UPcPiHvTppIQkgAEknQAST7AUgB1EMas3LXLdvFI7PdZCpKhVA8gZJPbXy7Gq9cslWMgjWCCCCD6g6inMPxB7RzW3KkwDEa+4OhqJpyjUXuXBpP6lsGcxYZLWIe3anKuXQycrZRmAY/cJ1B/80axNQ6DQ0RiMSXYs7ZmO5O57ftAozgHCkv8AUDXMhC5lESWjf+1O9KuQktTpAls6Vy7sa4jaT7URhcN1LiW5C53VMx1AzGJI+apsSV7GkfR7mEILmG6SnNdS4buY5hmKqAFAiAUH51stzAC/Ya22kqcrRqrRownuK+fOUF/DY69aLAuCgQjTMynMI188tfR2DGg1NYXcn8Fyj9Kv72Z5i8a9hnR1/wDEG0LbKqz1Om63Ld1Qo+2A+vmRWZ/VDjn4riCubS2ythFEOXzqZdSZAg+IjStK5wxZOLv3FnIii3mljluWUa7rH8pbT3E1lHMWOsfjbDmHQW0W4PuECRqBvodvSufA9E3BcL+aMcMU4t33+SvWdh7U6W0ruMuL1XKABM7FQNgCZAEdqY6sz5V6Kew6B7ux9/7U7ap/E4hDh0UAZw7FjHiIOwny/wC1MW20qE7KaoWKYTv7UsPqaO5e4WMRfNtn6YKkzlzTEaASNTP6UN0rYJNukA26U50+KdxWH6dx0mcrET5gbH5EH5r2Aw63HVWbKDM+ZgaKs6STAE+dF9hW9ArHb2p20dKl+KcFtW3uol3qhLeZWjL4huuhIaNNfX0qItHSlGSlwOUXHkW21T30+UfjFntauEe4j+01Xi/hn0q18G4QLHELKLdDk22z9ozqw7SI2b2I86jK/paLxJ6ky6cHZVA7EnynyEjv/wC+m9G38rEsCfE8a7gNKkH8x+naBQHBeHscOpP3J4TsZyiDPzr8bmnsNhXGUmIa4p3n+aZ12MTWk4p43+goOpr9THrfgLKdgSD8GKnF5QxpkDD3CMoM+D7T3Bzb+m9QPRIZgwOYEgg+YMGfmpXBcxYm2jW0vMFK5DqcwGkQ24gSB7n0iXqr6RLTe5I8t4cC4zMB4AVg/wBROum+kH86sgxJ/lVo/wBNQ3JZi3cHfMD66g/3mrFmrphC1ZyT5JTEcBw/TJW9dVgueDZVmIiSAouDUCG9B2rOsS7qpKtB3MgHX3itKexhS4f8QQwOYH+NIO8g9Hz1rPeORmuBYjO8bAHxGIGhHtH5Vyxk3ydLVcEdc1GbWWAJ+RIqM4rcUi0FMkIc4iMrm5cIAPcZChnzYjtUvibYAyoZChRm1MgqCYkA7kjbtUY/Dc0sGQToASZ8p0Gh0qhAmHOlctbmiXw2UDUSZmCTt70zk1mfIR/ehAMWsQyNKMVPmDBom8ZBPcmZ21Jk7U3Zw2bUlQPU6046xA3/AO1VGgY1k8HxRHD+N3Ldt7QgpckMD5kRIP5Ui6kLHxPzSTgI2ZP+qlOuwi2t0cusex705bxJtsrr9ykMPKR50gpmMf701pQt5tDAoYHr2Na67u5lmIY6QNIG3tTF2iTYygwVOnnr8Uzbt5j2+dKS2G9xu5tSLN4qZUkEdxTot5gAI+dKdXh/qs+9DYDRHhp/CXCGUzBBBB00I2NItWpIXzMemnr8UrD2zIAAMTuYGmm9Ngie5DuTxWwxJLG8RJMkyjjXzr6dwTeGvk3APdsXBctMqupDKwYEqwnXxAg7mtVwv1Ex1vBLc6lp3hJZ7axLMFP2ZR3rGUlE0UHPgmuMYJ7Vgh9VFvE3bzyAGLow/Yk/FYDjSOq+WIztEbRJiPSK1TnrmnGthwBeAF4NbuILdlVZGU5hJXMPLQ96zG5w1h3TTeGrLx4Rjck+WZvEsX0pcCANKTaGlLXakoNB7TXaIHc60/Z2p18DI3Wfc02giR5VKYCbJ1PvSFulXDKSCDII3FLRIO4M66dveuixJJlfYz/ijoBN1pknUkkk+pM17tTlq1mMTE9z7UlFmAdJ0mgBFy6Z3O3nSjtRH4de5B09RQ+QnQUojZ5Np7j9xUxysrPed8xzhCcxgmSRqS2/zNQ6rpFSnBMebAaElmGUHNG5B10P7U3XYI0PgWJdMyMZ1JY++5/WjeOXmTA3CDmNpSwkeHwiCIEHYnyNVq9buyizHUzFo8gB3+f0oXiPNtxLd/C3FDqUNtWkhxmURmnRgCd9D71CzQn9KNXjlFamU5r7XLjOx8TszNGmrEk/qa4h1OsV63vtHpS8TEtH9Cj3ItrJ+Tr81Ziavyly/g0sWTcbELevW0dxNlRBnKSChIQkkCTManQzUq+DwQJDfjFMkRmsaR2/4Zr2G4LgAy3C2ILwMx6YMkKFgnNqI0jy0o0WcKygG5iJEiVU2yV0yhyLsuQABJ/zOXskuytK7RKHhdqfsH/SIrHuYrGW/fAG167oOwztA/atzd0HnWRc9YZFxlxpADEPBjXMBOn+oNtThsJkDjsNAU7TYskjbU2LZP6zUabelWzmrCLaXDy4WcOiOREdS2Ib7u0Ef9JojlblfDYvDi4zu753DZX2hiFkRvlyn5pyew0UHErt70IbmtaJzZy3g8HbljdN1wRathpLtoNfDoASJ/SaoF3CXLbBXturMBlUqVZgSQIWJgkGnF7CY2ortzatFwn00tZFLG6DAmTEmNfDGntVLxnC1GMawpZgLuSVBYhJGYwBqQJ/KnCW7E0R7belORRT8Ly4oWGJAN1VBIIJRiMpiNyNNt6vdn6dWYBPVA91/wDTSySWw4ozhF1Hz+xriax7VJYDhiXcU9sXDkUXSlwLmzZZFskAbHSfmKN5L4FbxT3FuFwVVSqrAJksGmV7QPzobpAQLrpTdka/nVp5w5ew+FQAXH6rEQjFTKz4iQAIG8edL5W5Ja8jtdt318QCALkkRM+Ma7/pST2sOypWhqKIRaOxvL7Ya8BiLd63a6kZ8s/w5IBBGk7ae9XjD/TS0yB0e6ykBgQV1B1GmSiTGjM7B8Q96VhjLD1mpTh/BA+PawM7qlx8xQeLIhOsMNDMA6URwTlz/wC4LhsQLtsMXC+GGbQ5DrIggbiapsRHFan7jE8MUdurl+FLMP2FXT/6U2f67vyV/wDTRVrkgJYFpSXXP4kYFSBo0i4y5WOZQIA2Y6iNeeSujWDqyk813iwsA/8A4s5/5o/xVYxCaVr2P5FS8yl2cEIFhQVyx2OZYJ/0kjT2qNxH0xtdmun3ZB+y08f0qgyO5WZIa9a1AHerRa5IunGtY6N5beYgOVaICyCbgXLBPf4p7in05xll5t2jdtSD4GzMAIkEQD56gGujUY0VploV+9avZ+mFp0Vj1kZlDFGZZUkTlMDcbVUuN8iXlxYs2LN5lYL42VmQEkyc4EAAAb1EWU0VOKXbGhq5cf8ApniLah7NprgUeMBs7k6aqoHvoKd5a5C6tgvctXlYMVZWzWye4KgjUQQPcGm3sKilYUeL4NITtU7wDga3ca1nxMqm74QcrsEOUD03n/lpGB4MtvHDD4lXVWbIs+BocxbfT7gTA08z5UWBFMuhjypOGTb2rSuIfTuxZtPdbPkRSzEOxICiTpVY5N5TfFtnCubSAhtQM7n+VTpEaH9KSezHRW1XX5j9aIVakjy8+Eur+OsXVtk+JxqoB0mUkTMaSO+9X7DfTewyK9sG4rAMpDv4lYSCNe4iiTBA2DvB3wh/rsO3tHS/71n+Pv8AVvXH/rdmH+kk5f8A+YrS7PAbiGzktMQhuIwGbNatvEFgRJ2AO5p3DfTCwyyBEGPvc7e9cmLZv/uzqyu0jInWGP8AvcUZw3BdbF2rQGbPdtJAE/0BvyAM+1WPmr6fYi1iB0bFx7ThQGSbgVtjMaqNjrpqdaM5a5OxeB4ph3u4e49oXo6lsdUQ6sgZsv2wWBJIGxrtvY5Gbdbsr5CnBZXypS2vanAorGirAPwxO9VPjH00tYjF/ibr3GIyxalcngEAbTEyYnuavIX3r2WtCSu3uXLbLke1bKkQQwBmaVwnlOxhwws21thjJCg6ke9WAW/L+9cNvzj9aQwI8PFIPD1mYBPnp+9SBsV1bFAEYcD7UJY5dsIzOlpFdjLOEUM3fxECTU9067FAFfvcuWWuC41m21xftcopZfZomizgNNhH++1SgWf5Y+RXuj7UrAr/AA3lfD2C3Rs27ZbcqgBPoTvFOYPlrD2nLW7NpGb7mVFUnvqQKnVsiKaWz6n5Cx+lOwIm5y9Ya51OkhaAM5RS3oM51+PWiLODUkgz6D0o+3hiNh+o0/zTuQ949aLAj7XDwd9u0043D18/1qQFsbUooBSAhzwpAZGhO8d/fzp63gwKkCteFugAJsID2NKXCCNKNC616+pjTfcf4pgDHBCKbbBL5U46Tvod47Uh0B7DyNFAI/8Ah4pX4UeVJFlhEERsRRKJ5/vQAz+DWkNhRGkH0o6K8aAItQO6x+VOLhgRPajwutKCUAR9rBpM5ROxMCfzpdzh6H+UT7CfijDNI6fzSACbBjsB+U0pMKAIiPbQUats102p/wBinQwUYURtNcOG8hR4kV4NSoQLbs+4pDWR3Io0uKb0Hb9KKGCFQO4/OnraA9/1p5rZ7Bfyk10IaYhJtUpVpYtmlZTQB//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9226" name="Picture 10" descr="http://1.bp.blogspot.com/_uqS7v9RGgbs/TTxAKnMxYKI/AAAAAAAAABs/I2EKCLA_fD8/s1600/foto-oficial-ministros-dilma-20110101-size-598.jpg"/>
          <p:cNvPicPr>
            <a:picLocks noChangeAspect="1" noChangeArrowheads="1"/>
          </p:cNvPicPr>
          <p:nvPr/>
        </p:nvPicPr>
        <p:blipFill>
          <a:blip r:embed="rId4"/>
          <a:srcRect/>
          <a:stretch>
            <a:fillRect/>
          </a:stretch>
        </p:blipFill>
        <p:spPr bwMode="auto">
          <a:xfrm>
            <a:off x="2357422" y="2786058"/>
            <a:ext cx="2705595" cy="1357322"/>
          </a:xfrm>
          <a:prstGeom prst="rect">
            <a:avLst/>
          </a:prstGeom>
          <a:noFill/>
        </p:spPr>
      </p:pic>
      <p:pic>
        <p:nvPicPr>
          <p:cNvPr id="9228" name="Picture 12" descr="https://encrypted-tbn2.gstatic.com/images?q=tbn:ANd9GcTfW3czWkUKPLMgKccQP3RHRmYtsMiwswXmPEPVsD-FZ25PRLgn"/>
          <p:cNvPicPr>
            <a:picLocks noChangeAspect="1" noChangeArrowheads="1"/>
          </p:cNvPicPr>
          <p:nvPr/>
        </p:nvPicPr>
        <p:blipFill>
          <a:blip r:embed="rId5"/>
          <a:srcRect/>
          <a:stretch>
            <a:fillRect/>
          </a:stretch>
        </p:blipFill>
        <p:spPr bwMode="auto">
          <a:xfrm>
            <a:off x="5214942" y="2331925"/>
            <a:ext cx="3929058" cy="252582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anim calcmode="lin" valueType="num">
                                      <p:cBhvr>
                                        <p:cTn id="7" dur="1000" fill="hold"/>
                                        <p:tgtEl>
                                          <p:spTgt spid="9220"/>
                                        </p:tgtEl>
                                        <p:attrNameLst>
                                          <p:attrName>ppt_w</p:attrName>
                                        </p:attrNameLst>
                                      </p:cBhvr>
                                      <p:tavLst>
                                        <p:tav tm="0">
                                          <p:val>
                                            <p:strVal val="#ppt_w*0.70"/>
                                          </p:val>
                                        </p:tav>
                                        <p:tav tm="100000">
                                          <p:val>
                                            <p:strVal val="#ppt_w"/>
                                          </p:val>
                                        </p:tav>
                                      </p:tavLst>
                                    </p:anim>
                                    <p:anim calcmode="lin" valueType="num">
                                      <p:cBhvr>
                                        <p:cTn id="8" dur="1000" fill="hold"/>
                                        <p:tgtEl>
                                          <p:spTgt spid="9220"/>
                                        </p:tgtEl>
                                        <p:attrNameLst>
                                          <p:attrName>ppt_h</p:attrName>
                                        </p:attrNameLst>
                                      </p:cBhvr>
                                      <p:tavLst>
                                        <p:tav tm="0">
                                          <p:val>
                                            <p:strVal val="#ppt_h"/>
                                          </p:val>
                                        </p:tav>
                                        <p:tav tm="100000">
                                          <p:val>
                                            <p:strVal val="#ppt_h"/>
                                          </p:val>
                                        </p:tav>
                                      </p:tavLst>
                                    </p:anim>
                                    <p:animEffect transition="in" filter="fade">
                                      <p:cBhvr>
                                        <p:cTn id="9" dur="1000"/>
                                        <p:tgtEl>
                                          <p:spTgt spid="9220"/>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9226"/>
                                        </p:tgtEl>
                                        <p:attrNameLst>
                                          <p:attrName>style.visibility</p:attrName>
                                        </p:attrNameLst>
                                      </p:cBhvr>
                                      <p:to>
                                        <p:strVal val="visible"/>
                                      </p:to>
                                    </p:set>
                                    <p:anim calcmode="lin" valueType="num">
                                      <p:cBhvr>
                                        <p:cTn id="14" dur="1000" fill="hold"/>
                                        <p:tgtEl>
                                          <p:spTgt spid="9226"/>
                                        </p:tgtEl>
                                        <p:attrNameLst>
                                          <p:attrName>ppt_w</p:attrName>
                                        </p:attrNameLst>
                                      </p:cBhvr>
                                      <p:tavLst>
                                        <p:tav tm="0">
                                          <p:val>
                                            <p:strVal val="#ppt_w*0.70"/>
                                          </p:val>
                                        </p:tav>
                                        <p:tav tm="100000">
                                          <p:val>
                                            <p:strVal val="#ppt_w"/>
                                          </p:val>
                                        </p:tav>
                                      </p:tavLst>
                                    </p:anim>
                                    <p:anim calcmode="lin" valueType="num">
                                      <p:cBhvr>
                                        <p:cTn id="15" dur="1000" fill="hold"/>
                                        <p:tgtEl>
                                          <p:spTgt spid="9226"/>
                                        </p:tgtEl>
                                        <p:attrNameLst>
                                          <p:attrName>ppt_h</p:attrName>
                                        </p:attrNameLst>
                                      </p:cBhvr>
                                      <p:tavLst>
                                        <p:tav tm="0">
                                          <p:val>
                                            <p:strVal val="#ppt_h"/>
                                          </p:val>
                                        </p:tav>
                                        <p:tav tm="100000">
                                          <p:val>
                                            <p:strVal val="#ppt_h"/>
                                          </p:val>
                                        </p:tav>
                                      </p:tavLst>
                                    </p:anim>
                                    <p:animEffect transition="in" filter="fade">
                                      <p:cBhvr>
                                        <p:cTn id="16" dur="1000"/>
                                        <p:tgtEl>
                                          <p:spTgt spid="9226"/>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9228"/>
                                        </p:tgtEl>
                                        <p:attrNameLst>
                                          <p:attrName>style.visibility</p:attrName>
                                        </p:attrNameLst>
                                      </p:cBhvr>
                                      <p:to>
                                        <p:strVal val="visible"/>
                                      </p:to>
                                    </p:set>
                                    <p:anim calcmode="lin" valueType="num">
                                      <p:cBhvr>
                                        <p:cTn id="21" dur="1000" fill="hold"/>
                                        <p:tgtEl>
                                          <p:spTgt spid="9228"/>
                                        </p:tgtEl>
                                        <p:attrNameLst>
                                          <p:attrName>ppt_w</p:attrName>
                                        </p:attrNameLst>
                                      </p:cBhvr>
                                      <p:tavLst>
                                        <p:tav tm="0">
                                          <p:val>
                                            <p:strVal val="#ppt_w*0.70"/>
                                          </p:val>
                                        </p:tav>
                                        <p:tav tm="100000">
                                          <p:val>
                                            <p:strVal val="#ppt_w"/>
                                          </p:val>
                                        </p:tav>
                                      </p:tavLst>
                                    </p:anim>
                                    <p:anim calcmode="lin" valueType="num">
                                      <p:cBhvr>
                                        <p:cTn id="22" dur="1000" fill="hold"/>
                                        <p:tgtEl>
                                          <p:spTgt spid="9228"/>
                                        </p:tgtEl>
                                        <p:attrNameLst>
                                          <p:attrName>ppt_h</p:attrName>
                                        </p:attrNameLst>
                                      </p:cBhvr>
                                      <p:tavLst>
                                        <p:tav tm="0">
                                          <p:val>
                                            <p:strVal val="#ppt_h"/>
                                          </p:val>
                                        </p:tav>
                                        <p:tav tm="100000">
                                          <p:val>
                                            <p:strVal val="#ppt_h"/>
                                          </p:val>
                                        </p:tav>
                                      </p:tavLst>
                                    </p:anim>
                                    <p:animEffect transition="in" filter="fade">
                                      <p:cBhvr>
                                        <p:cTn id="23" dur="1000"/>
                                        <p:tgtEl>
                                          <p:spTgt spid="9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PRESIDENTE</a:t>
            </a:r>
            <a:endParaRPr lang="pt-BR" dirty="0"/>
          </a:p>
        </p:txBody>
      </p:sp>
      <p:sp>
        <p:nvSpPr>
          <p:cNvPr id="3" name="Espaço Reservado para Conteúdo 2"/>
          <p:cNvSpPr>
            <a:spLocks noGrp="1"/>
          </p:cNvSpPr>
          <p:nvPr>
            <p:ph idx="1"/>
          </p:nvPr>
        </p:nvSpPr>
        <p:spPr>
          <a:xfrm>
            <a:off x="457200" y="1600200"/>
            <a:ext cx="8229600" cy="4972072"/>
          </a:xfrm>
        </p:spPr>
        <p:txBody>
          <a:bodyPr>
            <a:normAutofit fontScale="85000" lnSpcReduction="20000"/>
          </a:bodyPr>
          <a:lstStyle/>
          <a:p>
            <a:pPr algn="just"/>
            <a:r>
              <a:rPr lang="pt-BR" dirty="0" smtClean="0"/>
              <a:t>No </a:t>
            </a:r>
            <a:r>
              <a:rPr lang="pt-BR" dirty="0"/>
              <a:t>exercício de sua função, possui determinados poderes que abrangem, conforme expõe </a:t>
            </a:r>
            <a:r>
              <a:rPr lang="pt-BR" dirty="0" err="1"/>
              <a:t>Bonavides</a:t>
            </a:r>
            <a:r>
              <a:rPr lang="pt-BR" dirty="0"/>
              <a:t> (2004, p. 298):</a:t>
            </a:r>
          </a:p>
          <a:p>
            <a:pPr lvl="0" algn="just">
              <a:buFont typeface="Wingdings" pitchFamily="2" charset="2"/>
              <a:buChar char="Ø"/>
            </a:pPr>
            <a:r>
              <a:rPr lang="pt-BR" dirty="0" smtClean="0"/>
              <a:t>A </a:t>
            </a:r>
            <a:r>
              <a:rPr lang="pt-BR" dirty="0"/>
              <a:t>chefia da administração, através de ministérios e serviços públicos federais, entregues a pessoas da confiança do Presidente, responsáveis perante este, que livremente os escolhe e demite;</a:t>
            </a:r>
          </a:p>
          <a:p>
            <a:pPr lvl="0" algn="just">
              <a:buFont typeface="Wingdings" pitchFamily="2" charset="2"/>
              <a:buChar char="Ø"/>
            </a:pPr>
            <a:r>
              <a:rPr lang="pt-BR" dirty="0" smtClean="0"/>
              <a:t>O </a:t>
            </a:r>
            <a:r>
              <a:rPr lang="pt-BR" dirty="0"/>
              <a:t>exercício do comando supremo das forças armadas;</a:t>
            </a:r>
          </a:p>
          <a:p>
            <a:pPr lvl="0" algn="just">
              <a:buFont typeface="Wingdings" pitchFamily="2" charset="2"/>
              <a:buChar char="Ø"/>
            </a:pPr>
            <a:r>
              <a:rPr lang="pt-BR" dirty="0" smtClean="0"/>
              <a:t>A direção </a:t>
            </a:r>
            <a:r>
              <a:rPr lang="pt-BR" dirty="0"/>
              <a:t>e orientação da política exterior com atribuições de celebrar tratados e convenções, declarar guerra e fazer a paz, debaixo das ressalvas do controle exercido pelo poder legislativo, nos termos estatuídos pela Constituição.</a:t>
            </a:r>
          </a:p>
          <a:p>
            <a:endParaRPr lang="pt-B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pPr algn="just"/>
            <a:r>
              <a:rPr lang="pt-BR" dirty="0" smtClean="0"/>
              <a:t>Disse Abraham Lincoln que os mandatários “podem enganar todo o povo parte do tempo ou parte do povo todo o tempo, embora não possam enganar todo o povo todo o tempo.”</a:t>
            </a:r>
          </a:p>
          <a:p>
            <a:endParaRPr lang="pt-B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dirty="0"/>
          </a:p>
        </p:txBody>
      </p:sp>
      <p:pic>
        <p:nvPicPr>
          <p:cNvPr id="20482" name="Picture 2" descr="http://1.bp.blogspot.com/_b66BfawJ29E/ShnH72JmDWI/AAAAAAAAAOY/B_ijiTpq6YE/s400/quadro+parlamentarismo+e+presidencialismo.jpg"/>
          <p:cNvPicPr>
            <a:picLocks noChangeAspect="1" noChangeArrowheads="1"/>
          </p:cNvPicPr>
          <p:nvPr/>
        </p:nvPicPr>
        <p:blipFill>
          <a:blip r:embed="rId2"/>
          <a:srcRect/>
          <a:stretch>
            <a:fillRect/>
          </a:stretch>
        </p:blipFill>
        <p:spPr bwMode="auto">
          <a:xfrm>
            <a:off x="857224" y="1785926"/>
            <a:ext cx="7429520" cy="3436155"/>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smtClean="0"/>
              <a:t>FORMAS DE ESTADO</a:t>
            </a:r>
            <a:endParaRPr lang="pt-BR" dirty="0"/>
          </a:p>
        </p:txBody>
      </p:sp>
      <p:sp>
        <p:nvSpPr>
          <p:cNvPr id="3" name="Espaço Reservado para Conteúdo 2"/>
          <p:cNvSpPr>
            <a:spLocks noGrp="1"/>
          </p:cNvSpPr>
          <p:nvPr>
            <p:ph idx="1"/>
          </p:nvPr>
        </p:nvSpPr>
        <p:spPr/>
        <p:txBody>
          <a:bodyPr>
            <a:normAutofit fontScale="70000" lnSpcReduction="20000"/>
          </a:bodyPr>
          <a:lstStyle/>
          <a:p>
            <a:pPr lvl="0" algn="just"/>
            <a:r>
              <a:rPr lang="pt-BR" i="1" dirty="0"/>
              <a:t>E</a:t>
            </a:r>
            <a:r>
              <a:rPr lang="pt-BR" i="1" dirty="0" smtClean="0"/>
              <a:t>stado Unitário</a:t>
            </a:r>
            <a:r>
              <a:rPr lang="pt-BR" dirty="0" smtClean="0"/>
              <a:t>:  apresenta uma estrutura política centralizada. Classifica-se em: </a:t>
            </a:r>
            <a:r>
              <a:rPr lang="pt-BR" b="1" dirty="0" smtClean="0"/>
              <a:t>a) </a:t>
            </a:r>
            <a:r>
              <a:rPr lang="pt-BR" i="1" dirty="0" smtClean="0"/>
              <a:t>Estado unitário puro</a:t>
            </a:r>
            <a:r>
              <a:rPr lang="pt-BR" dirty="0" smtClean="0"/>
              <a:t>: poder político fortemente centralizado; </a:t>
            </a:r>
            <a:r>
              <a:rPr lang="pt-BR" b="1" dirty="0" smtClean="0"/>
              <a:t>b)</a:t>
            </a:r>
            <a:r>
              <a:rPr lang="pt-BR" dirty="0" smtClean="0"/>
              <a:t> </a:t>
            </a:r>
            <a:r>
              <a:rPr lang="pt-BR" i="1" dirty="0" smtClean="0"/>
              <a:t>Estado unitário descentralizado administrativamente</a:t>
            </a:r>
            <a:r>
              <a:rPr lang="pt-BR" dirty="0" smtClean="0"/>
              <a:t>: governo nacional transfere encargos e serviços para pessoas descentralizadas; </a:t>
            </a:r>
            <a:r>
              <a:rPr lang="pt-BR" b="1" dirty="0" smtClean="0"/>
              <a:t>c)</a:t>
            </a:r>
            <a:r>
              <a:rPr lang="pt-BR" dirty="0" smtClean="0"/>
              <a:t> </a:t>
            </a:r>
            <a:r>
              <a:rPr lang="pt-BR" i="1" dirty="0" smtClean="0"/>
              <a:t>Estado unitário descentralizado administrativa e politicamente</a:t>
            </a:r>
            <a:r>
              <a:rPr lang="pt-BR" dirty="0" smtClean="0"/>
              <a:t>: decisões compartilhadas entre o governo central, que as concebe, e o povo, que as executa perante o comando central.</a:t>
            </a:r>
          </a:p>
          <a:p>
            <a:pPr lvl="0" algn="just"/>
            <a:r>
              <a:rPr lang="pt-BR" i="1" dirty="0" smtClean="0"/>
              <a:t>Confederação: </a:t>
            </a:r>
            <a:r>
              <a:rPr lang="pt-BR" dirty="0" smtClean="0"/>
              <a:t>união de Estados soberanos, regidos por um tratado, que seguem a política comum de segurança interna e defesa externa. Exemplos: Confederação dos Países Baixos de 1579; Confederação do Reno, de 1806.</a:t>
            </a:r>
            <a:endParaRPr lang="pt-BR" i="1" dirty="0" smtClean="0"/>
          </a:p>
          <a:p>
            <a:pPr lvl="0" algn="just"/>
            <a:r>
              <a:rPr lang="pt-BR" i="1" dirty="0" smtClean="0"/>
              <a:t>Estado Federal: </a:t>
            </a:r>
            <a:r>
              <a:rPr lang="pt-BR" dirty="0"/>
              <a:t> </a:t>
            </a:r>
            <a:r>
              <a:rPr lang="pt-BR" dirty="0" smtClean="0"/>
              <a:t>há coexistência de um poder federal e de poderes locais. Há um delicado arranjo de relações de poder entre o governo federal (poder central), os Estados-membros (governos estaduais ou provinciais) e os poderes locais (governos municipais).</a:t>
            </a:r>
            <a:endParaRPr lang="pt-BR"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smtClean="0"/>
              <a:t>SISTEMAS DE GOVERNO</a:t>
            </a:r>
            <a:endParaRPr lang="pt-BR" dirty="0"/>
          </a:p>
        </p:txBody>
      </p:sp>
      <p:sp>
        <p:nvSpPr>
          <p:cNvPr id="3" name="Espaço Reservado para Conteúdo 2"/>
          <p:cNvSpPr>
            <a:spLocks noGrp="1"/>
          </p:cNvSpPr>
          <p:nvPr>
            <p:ph idx="1"/>
          </p:nvPr>
        </p:nvSpPr>
        <p:spPr>
          <a:xfrm>
            <a:off x="457200" y="1600200"/>
            <a:ext cx="8258204" cy="4757758"/>
          </a:xfrm>
        </p:spPr>
        <p:txBody>
          <a:bodyPr>
            <a:normAutofit/>
          </a:bodyPr>
          <a:lstStyle/>
          <a:p>
            <a:pPr algn="just"/>
            <a:r>
              <a:rPr lang="pt-BR" dirty="0"/>
              <a:t>S</a:t>
            </a:r>
            <a:r>
              <a:rPr lang="pt-BR" dirty="0" smtClean="0"/>
              <a:t>istema </a:t>
            </a:r>
            <a:r>
              <a:rPr lang="pt-BR" dirty="0"/>
              <a:t>de governo, </a:t>
            </a:r>
            <a:r>
              <a:rPr lang="pt-BR" dirty="0" smtClean="0"/>
              <a:t>segundo informa </a:t>
            </a:r>
            <a:r>
              <a:rPr lang="pt-BR" dirty="0" err="1"/>
              <a:t>Pasquino</a:t>
            </a:r>
            <a:r>
              <a:rPr lang="pt-BR" dirty="0"/>
              <a:t> (2000, p. 517): “[...] atende à dinâmica das relações entre o </a:t>
            </a:r>
            <a:r>
              <a:rPr lang="pt-BR" dirty="0" smtClean="0"/>
              <a:t>poder </a:t>
            </a:r>
            <a:r>
              <a:rPr lang="pt-BR" dirty="0"/>
              <a:t>executivo e o poder legislativo e respeita, em particular, às modalidades de eleição dos dois organismos, seu título de legitimidade e à comparação das suas prerrogativas.”</a:t>
            </a:r>
          </a:p>
          <a:p>
            <a:pPr algn="just"/>
            <a:endParaRPr lang="pt-BR" i="1" dirty="0" smtClean="0"/>
          </a:p>
          <a:p>
            <a:endParaRPr lang="pt-BR" dirty="0"/>
          </a:p>
        </p:txBody>
      </p:sp>
      <p:sp>
        <p:nvSpPr>
          <p:cNvPr id="2054" name="AutoShape 6" descr="data:image/jpeg;base64,/9j/4AAQSkZJRgABAQAAAQABAAD/2wCEAAkGBhQSERUUExQVFRUWGR0aGBgYGBoYGhgcIB8cHBsaIB4YHSYeHBskHh4dIC8gJCcpLC0sHB4xNTAqNSYrLCkBCQoKDgwOGg8PGiwkHyQpLCwsLCwsLCwsLCwsLCwsLCwsLCwsLCwsLCwsLCwpLCwsLCwsLCwsLCksLCwpLCwsLP/AABEIALUBFwMBIgACEQEDEQH/xAAcAAABBQEBAQAAAAAAAAAAAAAFAAIDBAYBBwj/xABBEAACAQIEAwYDBwQBAwMEAwABAhEDIQAEEjEFQVEGEyJhcYEykaEHFCNCscHwUnLR4WKCovEkM5IVssLiF0NT/8QAGQEAAwEBAQAAAAAAAAAAAAAAAQIDBAAF/8QALREAAgICAgIBAwMCBwAAAAAAAAECEQMhEjFBUSIEEzJhgdFx8BQzQqGxwfH/2gAMAwEAAhEDEQA/APMs3WDOwjwHYdAvhXzFgPnjjNIBtK9NiP8AWOlriRufe28nznDiQviAm3zHL6czjIzamRpUi3Jv1/2P0xbYl6TLziR/csA/NI+RwNenuvS4/X+epxaylfn/ANXy3/7S2A15KRd6BtWlBInbmD6XxPkaJci4AEknkBzJjlH+pJGI87TCuwAMC0TPTBfg1ACJuBDt/wAj+Rfc+L3U/lxRulYiXyO/dglS6GO7DKpNyAxALibHnpExtyJxXr1gx5iSZHIDkB1ti/lmNWudRgsjDppOoAR0EwPScDa1RdTWsBYEmNUKCbfyQMR/JlVpE9OsFVgpHiAuV8Q8geWJITYMxH9v+8VMplWclVCkxv8A0/wfSfUEWyCqbwSbxYfIWgev13wkkkPF2PNUFoLEqNjpvFvrh+XRAzQT8iOQtivRy12MDa1xYyBP64myuUMttyO69MQlRRPZJxHKI6lRJEj13vuIHqcOoZMUiUGoAXIcqWJMbFbafOZxPT4YSYOnpZl525YWfpd3RDT4SVDBAs3BiLWE74VStcAtb5BbIqWh4swuZINvLSRe5nEddb32vMEzF4/J/JxFwjO6lCqsCPD4b2ibDcxfF/N5JSbd57r/APrjO2ouh1YNBSblvKJ+vh/l8Q0kA3j1AKk+tsW34eL35fP6Yj4fwXSt7S22oGxiDabYZSSXYzTHURcXMc7sD7eHEtSm5VgxF9vE0f8A24uUOFpYy9//ABfw2xS4mwTwxLXO5svLnvzwOaehaYOzdaSYMaZifLy9cDM7k1q0u8OrVqCnxKFUGYsfGx5yMWGzHeZjweDnJ0qhIAUkWi+/OZPXEbUD8MpDEEyRyk+2NUFwZKXyK7KkXLz6f6wyUABUtq8xaf3xJUyvKVkbnUse3XHGyEp+SdQMhhIFwRf2+WKJryLRAoQ3YtJJm1tzOHqyKZBa2wZZHvh+Xyaso1RediAd/wCWPzGGZ7hrUxqsUJENAtFiD0N7jzB6Euqb7F3RJlmQGfEdyQBEemLtCmairqAgD4hY+oi5M28jbAekwHQkG5FpH9J6/wC77W0lGmFogzd/EZ5CPD6ALf8A6x0wmRcdoaLsG57hMiJGrdWGzgXO2zDcjb8wiGGANUGW8gbbEcr+d8amnmtQ0GxN0P8AQwup9+fXbmcZ7iYGrUFjUNuhBgj2gr7DF8UrWyM1TLHCqABFQmygkgHnJCgx1PLEKZk6b76mgcpLX+v7dMWsn4aIIEFjM9dO3/cwt/xwNy7WHRRPuZ/acHuxXqiSvUgQPUn+fzbFFn/15YldyfecNqRFsUiqIydiymbek4qIYZZg+sj9DhYVeiRv0U9D4hO2Fh2vZO/QWaqCIE+Fp8oMfW2HtTDabRYg+dyR9IxzieXCpSqCJKgGAb2N52kREe/PFjMZXTXRRqAqBSNUHxECTubXBwHBtaHUlYMzDQyt1scNylSD5Bvof9HE/FKRE6viVoPW0iT5nA9Xgt88T4+CqltE+ZEus7kKD63X9sGaMNSJFpYtPpZB/wDG3ywEassg+Yg8tyf3+mDnC0mip3jl5i4/TCZNRHT2VtZ75G2DA/WA389cR8SpxUaw8QBHqY+ZmcPrGGUdGcexAIxNm6impTJ5ASPmw/X9MTWn+w68l7hyd3T0DSHO5iQT1PVV3jmf7TInNVAzE3JLWLH3M8yZ68voRaqda+XhPnImfcz88QnL6q5BuFOo7QbC0jlJ/U4RPex60NocOJph3hFIBHU+fQT/AOMdo5UFrGwifOx64j4ln3eopkAAErPmPi9Y2+Q2xPk6C07uCzFVKqSSADPxSPKffHS6s5PZZpZVZEuI3mDbFnLKAoh9oNgw2O3I7frgLnuKIGu0ttYWA+X64dls3Isfr8vl0OJPG6tjqaYbOe7mtqAditpvpggH4iZmDERbqcHs1QeJMj3n98ZI1iQyzqlWYyS0ERuWUT1+QxJTYi7OSoAESwOwgbAADyN8SnjsZSCtanY+OLc7YdkqLEDxSeZkdeuAud4vqGmAF/pHP19fLEuU4kNMN4l89x6Ec8B43QfuKzS5qm9Omz6jCidxce2M3muIFyrFH1AxquVi27DY2Ow54hzZMNDkqRsdR9AZBFt5mcVa+YYahMRp/QkwY/5GQTzGKY8a7FlJkleqCFGr4RH5o9pMDlyHvim5H9Q9YOK2YzIBk26c/lPLE+TzS6fCZJ+JWAiP1H6Y0KD7Iua6HVNAY3kW5zFhP1m2J24aTTNSnDqAZ3kbdOn77bYWcyw0ipTJBU+Jf6dvEP3G1/UDnCuItRJNtJY6gBuJj09PcczPVq0GxnDmAIBE3gxsZ295jb0xpq7Kpai/iEQSALgb2HMTK+pXZjgTw3LFa9O5hhrGwjwmReeYj0xzPZoyzc9QA9vEf1Hywkty0N/pBlTLGnUKSsgmDEiOR2gr/OeCeezJLQNiI9FF/wBABiHM1FNRW/4sPYA6fkCB7YgzGaGqofIx7n/AxTtoTpEVbMajI3n5Rt9b4h4xUBJgbkMPLUL/AFX64cKVlm2KuaqAEAgmAAR53j9cWiiDkTmv+GoHJR+hJ/UfLA9Gin64e1X8sRY/pH7YrB7AeeHUaFlIlC28uWJK7AgX2AX6ScWXyJXKmsebhVvuBqmwNriMO4rlhToUFhAzFyWHxESAJtEb9euLqLXZByTB1d9QnrAv/wARG/tjuCvaJAtKgqzYMYJnSfCIFtrfOcLHSVPsWLtEnEk/9NSaW3IImVsYsOVsEMwpCZV5nUpsVAgroBuPiEgxzAxAuYY5J1KqUEspkBgwKnaLgA7T+cxzw+tmAcvl7XQwNjYl79YkAe2BFJJ16Hbd79lbjR1d6TMkg3tNl/38sAyt/bGg4vktGtYAmmrCOhkg777YAr8Q9MTdqTspGqRGAdI8tr+eNLweke5DAxIYGSbEXB+v0xmC0MfTGv4JW10liB4mEDzBiMCatBTBHErOfVW+YxCM1fYdPSJE/XFniQ8QI/8A81P0P+MUHI1sp2J/fE0it0HM3V0wdpCG+4gkHDamYmoxDA6o/wAfvh/FAPDb8p+jAzgZlkkkD8ob6SRGIpIpyLb0wGozPMH2JH6WxDxTPHxNzNh9f/PritWzBD3O23vc47Xpyo9f2wVHasEpWnQJAk4J0ZVp/tn6DEi0dQAO/WMSMRJHpH0xWU+WiMY8dhfhDgs03mjWA9e7Yj6jFLNVTAF9ufniKkxXnzI3I3BB+mGvTmLn5nGbjs0ctCoTrE8h0GHaSCYtecdyqGYvEc/2xbakoKCCFAg3Ek/+cUddElfZEKkqROO9oqo7+sRYarCegA/bFUrFhtcb+uIMyS4YkmSRN+d8LGOykpaKNZCYPUfucNRyqyDzH6HF1qFlB6fO5OHZoBhIAFxtzscalJdGVp3Zc4dmwYJ2axH8+WHUFXulnc1DfygHA6msID5/uccy1QkgSbHEePovy0G8pxAKElgNKkfMAfpiBs0GIHmx95jA7METGJcuYb2P745QSdnOehmYz3xCbR08rc+mK7VCZ84w3MPBj2PyxIwuf7h+2K0kJybL5pfB6Mzf9wX9sCs0p1X/AKZ+hwWyl1k8qbQDf80e0ftgVxKtqaBsEUfIDFK9EVKuyOml25wp2nocRruMPy48Df2/qV/zhsbY4L6CWcI+60hzJY7Wi8Xgcybf5xY7UZLS9BbsWQHctMmARa0xsP3jC4lliKGUBOoteALgErC+tz88WuLZktnqGo6+7CAQCBaW2JkCT15e2NLX/Rmv0U+1+U7p6dOw00lJHNSZLKbXIM+0YWO9q2Z81oZg7IqpOwMCTuTFydrThYVq2zrpI4HH3VhB625WHuJ2tuJxPRI+6qYMipE2i/Kdzvtt0547w00+7q06kwQALEtZj/SDcgelzjmVJ+6tT0ktrDDwncAbnkJxNJF22X+LUwVpkGdVCD1BHuTzG8YyoF1xq64Bo0QFuoYOTAIk23aTYDkNueMqNh5EYnN7sfGqVDGoyfMmMaPs/TimCJBVxI9QeXyxncyx26N+041fDaimkuppJCyY2IiOd+mFk6Wwpb0De0LCmy7/AAlfkzDFDMZYlrTJE/oRHWZGNLxGlScFzUAcWCFZJLOAY32Go+UDmRgN2l4X3FVFNRKoZVaUYEXAsYmDb5EYWLsbpbCOdpeBCJurb/2qcDsrR/FbpDfUN9J54J5iorU6ZUELB33uv+sC8vVC5iP6lI2neYj6Yku2UekivnU/EE88S5hPDzgGZi20fPbFfiRuP5ywWzOeqatZ0rUUqfCqqFaLAKBAiBIi953w3hMXy0C6DmRuegGLoyDyq6TLaQBzJEAj18uWLXCcg+YrzHiZr6VjxE2A0wFv0iAD0xsOF9lWr1gpJ8JJXVqEm5m4Nzpv7HCykkwJa2YzOZErqLAwr78rgkfO3zxFVXSojr+uPX//AOLg9DQ86p8QUCHtAMmIP5p6gW3ny7iPC3oN3VQQymGHQ4WnpsZTTtFJFLWH6X6Ri5UhlHhAYQPWecdcXuz3Dy1TfSADfz5fXnyxAaJV2kCQwnpY7YE2rpBgtWwT3fhOrcX9/PDvuk0XYbBhN7/m5b9Di2Mk1V+7UeJ2AA8ySIx6vw77JlWgivMiNaSCGkib8ufUiBhknVoWcknR5DV4ayBGYahp5Gb7xbyI/gOK9XKnutWk6S8auQMDw/LHqPF/s6qLMnVcmnpB3J1GfLSSPYRjOr2bcqaPdPEMfhNjYrPQmB7kYKlXYE0zGLT/AA18x+5xFw9RqkdZid45euLeey7IpQiCtv1P74n7MqyEuLGGA22Pg5jmWj2OCn8Ww+Uge6Cb/FvE/wA9MPoCdR6JP0Y4n4is1VeLMoPoSQT9Z+RxDQb4hG4G/QAn/GHQr6KlSmur6x6ACfnOOsPF/wBWGPeo3WP3GJRGof3NP1w77AuglUSFYAEAUkn3Ck/M/rgVxKiVdpERpEHnbf6/XBGrmJ1SsSBqidhELfA3i4lw5sTaPkP0xRyTZNJpDK1IqhIEg+E+Wx/bFc2+WNPwXhtB1ZazsjENUaFJGxZFtN9IdthyE3xnxlvGQxIEC8Tb54SMt0NNNIL8addeWRRBVUBkNvI3vJtG0c4wx8uTnwkNIhYMkg6Yg7mJOGcT4sKtenUgFaaqAPF4oJPUm5J2Pth1DiynOPmqiggtOjUw6c9Bmw6bmfLGpyi3+5m4ySo5Xoas+yNMhiDoDH4ViwJJj3Pqccx3h+bAzLV4UKdRCyDvsLg7enLCw8HGuyWSMr6OUc2zfG5BHMXk23vhyVmYGZ1L52tMgz6Yr8IqfiDYkzbzIt7gj54l4YSy1t/gcmPIzzNo9z5YyKKNrkyWtTmmtQEzq0t02lT0k3wJq2kdCf1wVyzE0fLwkjlut/rE4G5tPE/rPzE4WkqGjbsgzpufUfoRgtwNzocTsA3tufoP0wKzaW9gfrgx2Sy5LtqtRC6nPlf6kK3sDjn+IN8i5xZNJp2ghpYdCQrR8oHrOKXFsiO/alt4vB6ydI9xA+XTBPPgu2sj4qoPl4l5eXL2wztflvxKLj89KmSf+Sk0m+ZQ/PEYumVl+J2kpNClbYKI25OP2wJoU/8A1FOTAFySYiL49GzfAD9xpZp40EDWEBao5JbS8Eqi/ED6npjDMyrWLaCFkkJqJhZspbqBEn3x209nWnGjuS4WKlVdcBUXWQR8caQF9CSAfKcaSn2EqafxKtMmr4gykkEgyxuALycGuGdm24mFqZfLrQoKroXL6nqVInvKjQGe8bDefPGr4b2WzaGmjMrimrhajBSZ0LBJK6yveTp3MC84WUZ9JCKcewL9n3YsOBVFTxKy7NuBqBkAfmBHyPXHptHhqq0gD1MkztznGAynZXiNMO9OoVdmdtLVJJFgoJAjUbwdgI25Yap9pmapkqXaQYILEXG8+c4eNLuOycrk9M9U7Y9thlA1LSe8ZbMDt0Mbzjxx8w+ZrhmYlma7HnJ5zgZxPtK+YbW0k+vkOZ9MRcG4gRmKY2BcfqD+mEy8pKyuKKiz0vKZeitDUtYqY/oUfqmA9fh9OCTVMkwvhFydtlwJqdoq6lk0vp1MohYsBM2HPbFY8YrMVBWoFJT8v9W525fvjCseTuzX8SpXqmmwIJmd+e56Y3XZH7Ta1Mlap70MQJYmV9MeedosyfvNQWtH1AP74pJxVqZkC/L9ZxugpcVRmyKLls+muA9oRmw+nQumwBuZ6x0xdrcHVqfd8j8R57b+R87bY+asj2urI2pSVO9mN8F0+0rNAECo197nFU3XyWzPKNO4mn7ddiaNCtS1VYSqfEfzKALsZmdpn1wKo8HRq0h0FNnVQViAq/CANXw2WWPSYvgr2F7N1eJj7xWqRTQlQCA5drG4OwAPPc+U423A+wq5bL6CZcmSFJhmHw/FsSBHSCR54jOM6+KKwml+TPMeO9nqdCloaqrMjFQQBcHSwIhzMPq9qjdJGOpJv8v+0D98e25v7OauaU1MxUHfGo5APjUBlCqAwgqFN4HTGb4v2WoZdKqVsyMrmQjBEDTTqo3MMyFr3WJkERzvSMZeQOarR5Mkmq88j/8AkDh+mT7McPWkA9pvG/rjtOnJjyjzkkACN5w7dsNVEsZm5bzYD03xzKZA1swS9qalmPkieKpHt4R/yZcXcpQLOqiJ76TNgAsEseigAnbri/xVe4y7DTFTNPAXmuXpnUJjnUqeM/2TtGGboRbBnBXNSqrEQalZFPQBw6x6AGPQYHUcuai6fzAif7SdL/8AxPi/6mwSyh7qkrj8mZpn/wCCz8sdyydznHJEinXaV31ISVYe4ge+Fg9lJrRUzWXD5oLA/KIBsYAtcC8+W+IMjQV8yZGqmHNhzWTG0cr+xwV49wdqWeIDSCA6NZZQgaW5Xix6EHAbggl6jEkRTcyP0NjvMY0WZWUO+GoztyAwsNI8E/8AL22/3/IwsLSDyYR4E81V2kuLnzMX8r4N5PIrTzTKV1KdXhUn8ym172P6Yz/DNwwNwdvSDP641OZyZGZAlVlVNjIUMXja5gXPO533wyegtdFBcuFpVgAToYQZgjx6ZMjmPLpilxCmO8tzUfpgvwRl+8VUruqUmVwzlh1BBGqNRm8AEnpuMd47w9mpUcyqMKNQEBo2ZSQQYFjzHUe+J5rVIpjZm6l4/t/xjdZrhSZbK0qVNmcvqZvAysdSwkmCvhWJUSQWe98YV/gHuP1xpMlnMxUDVDVrlaag+J6pMDVtDAQJIv188Rl+JVbZpuBdm0YUqlRGvVppNWoyrdNJGnu5ILlTvaegIxrm7IUq9GkTS7zSGvFUQX1MWvH5oJ3hiOQxkaXadHyyTXzFFadRDTDVFIOlhqZdS6vCNpNp/NeDGR4pX+7uqBqlBnhW1VDqHJpOy9Y5264hLIr3YeEq0C+0NFBSYJRKaEVgdYYLqcHSVYz4ICgCZlo2JPmuazZJbz6YJ5rL1FrVFKJNMwwpaVAOwKkjltzwPrZVQ4DNpUjUCfGedjp5zbFoo6rVG67H/a5XymWFAUUqKvwEypEnYx8Rkz1vghkvt3rrSYVKVN3vpa4HkCotbrI2x58EUUCxJRi/gVVlSumSGB2MqsE7gvvfAlqMncek4rv2R4p+D0x/tozyUiv4bOVnvNPiXVcCAQkiRutsYPOnVVqa2J/EAZtrsTqJkeuEJbUJUaiSbgD+DD2yDsrMXXxvJJYEyJPMyfiwtryOoPwSZLKEUcwGXxoyrPNTqII8sR8JpMuYot0dfqxH6g40vZXJ62qh+7bvGDQb/wBRi3z9sFzwSmGBFOmLgyBcR4rQN/FjFP6mMJOLNccLaTJDnGA3FhJ+enrvPLphr5ptpFw3/aL7t8uuF93omZa4N7ncGf8AeOV0oXJfUT5m/JfnjEnGy9Mw3aBS2ZqsTJn9FX/OOcQy5+70oAnVUE7THL6HG0/+lKWP4aGTuyyTIO+q/wCXn0wJ7YZAKKaDQsMTAC8wp+V5xux/UKUlFEJYmk2ZepkQkeMQx8JIjWkkd4JtAKkRMyPLEaUpAIP5gDIIiRK/Mhh7YIrSYi9UEKhWNvCWnTYWGpp9zfFSvlgY/FGw25wOdsbuUTJwkWuzvaXM5VhUy9RkllBA+EkzpDDZhvuOuNGftfz5qisz2SRpVQqEwQNQ578/aMYYU4MBgbg++LK5ctsRM6ipgK5YmQI5wNvlB3P9Ba9o3ud+2/OuEKd1SA/pXVPr3hbbyxj+Mdq6+Zq95XqF2vE7AdABAA8hgTTUGRN4kAxfeRM7iLdcNqKRv0BHmDef29Zx1ezqXguvmLhpBuNuW/8AnGq7S8Zp5xA7VGNVxTNRBSCiiVUq5VgR3geSxUjmPFa+JaBy3xPlAxMLMtaN56CNzgL4nSVmj4DxAUdOqSoLEWRgbcw/WBc222g43549QqqrmpC1Ki2q0zRAVtKVCHGtYNMaTpIs3ITjM9m+wWYrgxThgfGajFdN9gGFyfIECB1wS4pwjM8MzVGpClKrE90XAWUk7wVJAOvVA2YEYzytu0h1VVYU7bdnqa0krDM0lV2BnUSSCBTMFUuvdj+nrywM4ZToU6dQjM8Prgmoy63CuQhR1BV1G7qs3uNpwdpdmKmbqmqGIKiRRDQk7fEDsTeB03GAXargedy9KtUemjU6ulRdAaVzAGoEab7gqbCT1ninHI9KhpJxVWA+LcepvSpCk/jpUwG/CKqRpcvLMSS81HMgAXmByzPCawp5ev4ZLKRq/pMAKd+mu5w7O8I7uhTcEguuplLKfKQAZkzI8p6YgygUZOsSbkqqrIk3BJiJIAtMi554345UtGbJGwJUNh7/ALY5iatGhQAZEyeVzbCw4jsscO3j9sa3jFKHy9QfmQGwgfkaPM+In36YynD6kMBMBh9QZwXzufmmoZpKqFUzIAB2F7DfC8qteylXRo+CcSy1LPk170Knhex0kNAblOlWCkc7Lgx9onbbJtk/ueUolV1q4YjStpkgTqk9TFsea8R4oKjeAERz63B/bFCvWZjLEknrgNuRyikaTsn2RzGffRQUMEMsSdKLO0ty52F8e1dlPs4VKQ+9or1LqSKlQggWgi0mRvF8Dfsd7QZNcnSy1J0+8GXqJJDs03sVEwsAQTYeuNjX7QLlqVSpXimFqPHeEKWBbw6Qd5mBf5YXjHyc5y6RhO3f2cVS4bLaqylFQUyELUQhlSrGPBGpbyb8xtvuzdM06IR0ZWgShE6RHwjT4YG1rYvZHNIVlfzeIwNydzax+eBPbHi1CllyazaVaU+IqzAi6roOstHiAA5dJwv24p8kDk2uJQ4p9nuWzIqPSVaLVgAzaAbA3hdgWIEnnHrhvaPsdl6+WZMyE10kBWqFCER+a0DuyR4lJgSdrHDOB/ajkqoKCqtI0wARVXQI2EEMVPp9MZf7SPtOpBVTLVFrOdQbSCKYRhBQ821WMBgBpv0w3xS0d8r2eW8a4sWgclACiZgbc9h0G23O+AlOv1UGTzw2q18OFEgTBAsfY7H0xyVIpKTkyalUtED998H6/E6ZyiqKKarDUBzDAk+4EYBZVAQ1gSAGFwIAmd97csa7L8XpytRUAlgFUjwzqNunOOlsSnrZSF9FTsjmGiqKcrU/DC6RfcrMkjmfrjRo1XWkvVgsLeGCN+TTEW9BGM92YZBmakDQo0CGvBFRAZ2m840yVNTUhrBg7EbWaD7nbz64876nUzbh/Cipl8qGq1gwAgP4iASQHIJ232/ziDiNABkCgHw7wAY1Lf1+uLGZpVDVqlQ/4bMvhi/jkjbp1m+IatFrPLlWbRJA2LjTytIHl5Ymlu7KeCTMpU7xwC8ajzAgb87xA/bATtY7BKauTrDVN428PT126R0xpqqlWreJgJ0wAfESGAWw3mPfGd7UJFakHRjeoSp8BIkew9cW+nvlf99Esv40UuEcQKUXXQD4puN5EC5tGxwCcQItI357Y06cQDI8i9FQpIEgBRpB8wY8t8AeLAl++IgV9TgDprZf1U7Y9CPkxSXgo1cwTvHP/OLeVzdoJid/2n/OK7ZNtUR0vyvtf3jESm+KtJoRWmGKCrq01ELlmHjU/iQTsAfASepGGN+FNJ1GgsXDlQXHhNiRcXIlbX9cVsvmvytf9vT/ABgjUzM0DT1MRMoAQUJiDY3DbWEA+Rwt+GPV7iCK6QSJnTzG0H9OWPZfsYo5UUgUKvm6jNrIILUqS7gD4lmwJG+sXtA8hSjBYoSZXZhe/IxI8o/gKvWrZOuGBqZarT0aQpiaZNzrWAwPUWN52w3Qj+SPqgMDbpfADtL2NpZx1qVHqyikBFYBCDOoEEGSwtPpjxLKfatxGjUDVKnfLOnS4tY7hqekg+c7HY49Myv21cPKAu9am3NTTLEHpKyDg2mqZLhKJrOHMlFhTARQwHdXA1qBso3kDl0viLtL2Z++UO5aq1NdRJ0hW1CTAOoXAnHkfEPtoNNqa0qa1UpOSrMxDMniCxpJ0GG5knw3F4G94F9r2Rr0lapXWg5+JKs+E+TBQrDzt6DCQiorj4OlfYbPZPK1aS0qtCm8JoZtCq0rA3FwTc2OPCPtD7MLw92oK+oa9ayL6SDpuLTuCN5E8xjc9p/tip0XzCZVu+Lqpp1EC6FqadJ+O5AhTYGdrXx5RxXtQ+abvMyzVagteBAvsFAHM8ueHTrpHU/LKWepj8NRf8NSfU3+kx6DCxWr1hqn2iMLHPYUiNCQCZ+uOk2kyYwxR/OWEWkeeCcjtR7YRNsNjw46rAwMcGzisQQfPF/vNQ1M23M3MwSN+XXEJooKhE2AJhgReJ0/79MMyWWeqwRRJm14H1xzjewp1o0nBuNZ3L61y9apQAguVjTtYxBBsLEch0xFxPj2ZrmK2Yq1XQjS5YmJgmI26QPfFd8wvdlWVxUXSpJYCY5adNyBzJm/livXrad+VvT/AHiT9FlT+THtmtABNz/rT7tHX/yPZmY8yfnjl2a0X2nb+eeNUnBGSkajUylSlTUroBHeAm7GIggSpN9ViLQTzqIFc3+hm6OSBYK5ZWm4AmF06pxfyaNWd0piQ4ttaBsTFidNhzxcp0qbkk0xpNKp3ZddTnSLbGCwYxruQqgkbnF7IZwhUp00Cs+k0rFajAkgAlAGK21ATE84GOk9DY9Psy1Sv3JBpOSWpFX8tQKuvyt9cXcjnnelSQBfw6qhRbxFmLXEybwJwTzHABU0N3WkmUi4moZYeMiGIBvMGxnYHDuz/B6R012bRSSquokeHUvijUfDcA23+mC5JxsnxkpGqy9RKNfSNJjL1V1CnplmZmFtRuCwuNvMjHK3FoRSBJbL0ikoCf8A3ItoPqNR3kiMVKuVKO9UMO7mFeV8V0YgKkyQdFhbfoYjpMjhVoqW0KtPU8KirqLAQTJIJkTfyMRjA6fZ7ixSr4U0a7hvDgMpmqjU1DVXqwGtqCWXTyAHnzBPTHnNPiRJVFEnUrxAtBsDO/Iz0ZhjXJnqgpGk1Ss4LMxLBgZaSQIEhTMkT8tsUafBqQcsEeTa2vrA52sI6YkskI3aJP6PJfZuOyjNUoOugyM0JEwBDqZjlbl5A4F9sMnRbiWuv+WhqTUfCfEEYkmb7gAwJIM8sUeH8cq0Ayo8am1kHxsWIuTYmT0OBvaHj1SvBqBnJIAK02ELJNxp63w0Mq48UcvopfcubVGK4mjoMyx8IqVCsA3jU2oQIFrfTAehnTrpkkkUyNIN4GrUbf3En3xuuIImbrpQ+BmqgBInUTo1NJgajI3tAwJyWSotWr1Qi6UPhSxUgtoMAiJhpAO0eWPQhL420eXlhWSkx+aq/hisPFNmiQT8RHseo2AHvU4dkqNeo34iUpUmKhIDMPEQNAJEzbrB3O97NcTFJRSuVFPSpJBBU6tNxYyG8xsb4z+UyFRw2ifwgXOndRIEyPUfXC49dlcltKirVQgkEEEWINiMSJWKwD8J67Hl/DjTU+DDudDsveswKVFOoarFV1KLkg32iBPkD43w2pQqlKoYEEgaoBImdgbbzHniiknojLHKNM41wSpIHPrHQ9RitmqjPOsnUABJM6otv0Gw6YjpVys9OvTy9MWzU2IMHexv01DBWmB1Is8a4gFpCksaidTkcrAKP7hB9Lc5wPzNM6xTncLBNviAN/nhOiCmCS7Ek2gQNovM9ZEfriCrQYgvOrreT7/MfPD0icpS8jKiwSOh/m+E5MYlSnrUsbEW9RGHZ3hlSkwV1I5gnYxgWrDxlV12Qs5jHajyB1+vzxGxxyoItgitju8tBHzwsIG2Fjjqs4ThqHecSKOu2ImwUK/ZNTUjSxiCbTB2ibdL467DvGgaRqMDpe2/IYcWDgDYrEdWkiRHW8/PF2hXpAE1UBM2sSzctXlynqTbnjg9lniObTQ5CEPU0gtFioudOoz4iAZjYfOvTai1AKabd7qlXDWK8wVMyZtNo89sVGTWQTtso9/oPPE4YLMkSPoOgHl0wjfgol5YigW5iRbyX06np74qM5J9sNqPM/z5+eLvDuDVKzLpR9JMagpYCInbpIx3XZ25PRb7J5hFzCs4lQD/AEm9ojXabcr42FfjSqJ70a5RhdHWdM1GEUwQIDARbYjcEA+GcMSjlatatSbWBFIuDp6a4i5m0zaPfAapxd4SsjRWVmDMbsZgqTO8+JT8jvhHHm7KqSgi7TBYlmWVoMCzKWGoXuHHhLGdQMSQTvGCD1EZFzagroDICAQGvABWbMqEhtMAgCPzYH8Oq7UUIBqSNTagotqAKwfCVLrBmxH9M44CpbTSWUeirEa9mgKSdRAF+u0k3gYZomm3/fk2nGOKUc1Ty3fVGp04UaSzKRWWAzBVJEFQfEAd9wcBeIuWydGnTVqVKmxapCGUdmBQi+ozKgHdoBvpgTcOyNGtVoU3LllplkFNYUbCPDqdNJ8Ra8gGLkY2uZ4Lqq06asRrRTSemBUTMIstDtUhNdO+olgWAU+QRfoPJJdmd4V2fq/cgpTUqt4U0nW3iVmtMoQjXA/5XN8XeHUO9fTDBQJ7saYY2ARdVpJtf98amnmFWjUqHMWqu1NlI0o86gHp6fhMAeLaBEjfGW7Q9oaeUerQDJWVlptKLocvqPiD0yRq0kiY+KDp8JBk4Rld9mn7uTHH49FrOZSiEeumh6Zolz4HXS4lXAAMDQygEGNIJ3jHcjwql3Ieq1Md4HYMJGhVkBoJJMva0WGNHw7ha1MktMvl3pQ5YBWKVCzHxsSZLbE2BJ1G02EdnMozVWrVqphyadMKZUKjFlMMzFVciAjHZWubHE3hidH6nLxqwdn8gUoo4B2BYJ4Vg6SjTGqCCB6nywIynDjUqKO7eGBCkF7kDkZgmf8ABxv+0VOkUIpPoqVE0rTBE1AikBF1ybW8O0gze+M3lK2Yr0HFWmlJcsVXRDKpJhirkGAAIcgESYkXuYwxqL1spjy5ptXLRjsp2czFbNlHpnwMO9YiFpKSZ1QdgAeZ26Ymy3Z3L5nMIgDZNSrW+O4uo8d56+oItjVvoputao1Q0WYuSFNMK1MGUIk610yDqE3xmO1PGBUrPVMXaUJ1eMBQXADBW0Eu0MQAdPIjFIydUibgudsP9r+ymWo0KVMlg3d6FqESpMgjURY1DfTJFjA5Ra7Edmsv9yqFUgOjCo7tqMpcgxACbnT7meeK4hmGzmmnNTXRYGkqKvcrSYoqtqLzTVQAbgiZkjBN62mqELt3daRVZAstYrAbYLEatJBvzkY5qqTYiTdryinkM13b6GQsoKvTqS34YZgpdGUgMrKYkfmgi+G8SyBzIeiaqGqsMIsljGgQNTVW1AxCwZ5zj0TNdllrKT3QbXSWjSIladOmBOrVMkiBuOVuZxhhllVzRqZko1MGGJdhpIgoLTI+RAO1zhL3aLRlGaaZ5/msq1NmR1Kspgg/p64YlXSf5ONt2h4TRfKd5RnSjNBIAaSCQzkgfEB4R0g22xhgZ/n8vjVGXJGHJDhKi33gbbpE8j1EftjuUCrUUlQwnxKZgjYxBn+c8U0eCenMYstU2kWI8M7kf764PQFJPsuU+J0yb0UsRGlmURsBBJHrO+J+LcSFSoD4jpmdUXmLeHlgXWT0BNp+t/8AOO5OkX1I1RU0iRqJk+SwDJ8vlgcU9j/ccXT2iLL01ZmWwJNiTEdfKT+2IszThomfbBPL8CJrDws1IMC39Wmehjlz85xBxuGzThFCDVAUbA2B2852w1q9EWnVv2UCMLE1ekVMNHthYJ1DEEmD7+XX6YjrRJjabemJM3mNdRmvfrvidadNVBJMxsImb9bQLX88HoTvRWQAb79P8/4xYZNTyZvyJmfP0xDTpczc8h+58sWUa08zuf5+mA2PCNdjlaJEifPkDz9rWxBVIJtf9Z5nzn/GGVHBPl+vriNv1xyRzlZJoPwxef4MbPhVZKK5cACnXBDnTVcBxcQYPgJUTIJEHbkecCyVXK0y5SlVLrqVCpLJAlagLKBYbANeRY2xzNmlSDEx3jANTBTxQQBcn4Rp2Xz2M+GMpJ6NWLG1tkHbAUjUlX7xoizFkQclXV4oW/OJJNsMqcMNPJo/c2ZjpkI4KMg1MT8SknSRtF/PB/hfZRfujB1WpVzAhKqMXVV+JRoEEHUvMcjvjlTI1csdOYNNlu6hTqKajpUHTMg8lm0NzwnOlSLRgpSSkgJ2b7E1a7zTeHXSbMFdWIlIB3jwkxcTiHg9RVqgVaQJap41gwQQQF0CBYknY8iCIxuquUp/dVotpU6NSZikusmGLKzhfEqfFJPPnYYpZniFEpCqGMlalapRWm7s0bEa2RdCkmLy08yMd9zTs6P06buMQRwzi4y9Yvk2r63DCq+rZbOVQEWaFJlyZsB1xHwunmny4qFy+VQzBqL4auk/CmoHn0sD740mU4hQoaqOXRUqLa7APVLOpampcBWYI0ByRba4GKB4Jll8FOuZqVO7c1FCLTA8ekc2IA06tUE2HXBctULDHHnfpmr4pwlRRXLrQ1Pb4F01QxU+MJcMSVJJW1jzxh+HcMpnPK1YsaVMwyFdbORbSVJWDNiDtGPRjwqhma7M7FKdGmTZm7xSSDZgYZSoHgYMZURscYfsZnDl61Q06i06eskljqGkXUMYk35wD0xLUVzRoxt5E8bWuy3w7gbUqOZoLVzAFY6qYFAzFwCzaoW4EkG49bBP/oy/cirZtw/esNHdhklToYq4eywDPWNog49CyWaYVG72rW7qoWZQWYrUUCGLCC3U7RYX3xRoIKlA06mZI0yVoCkWV50lGsAJJkxHMeYwiysb/DQv9Ne/P8eQFV7O0KVQPmMw1an3IUaaYBUGSCGqu2kgX2kEn1xD2Xp/ivSFRQZJDvT70SYKeFbF7zNrjpjSZvihNKm65gCohB0dzohj4WJKjTABF9zcRfFHtBlm76hU1U6rM+lxSIOsf/1MYHh1gEEcr2AxzlyRfDiWN8aq015799DM4lOrRYFga1EyxVBcuRIZpMuANR2GoAc8CeAZWpnK1OrmUql8szKahjuYDXaTzF5G0BTa877LGkveFqNJTW0mqC4RdKjQZDCUBcBRTi95NjGC4sjU8yKZyozCNrpvTpM6HxDWDqP5lUDTqBHhaZ3xaKV8WYJypcq6EtMpWWvRYOrMTTqsyI5AJ1rBOmn4pK6oBjliTNUhmajUVWo9WWq0xuVlizSdQSxYAk2jlhua7MjLZenTqMPvKg1O7MHTTLHwNos1Qz8RncjYA42X2eZWkVFVkLmqmnvajiygj8IUx8IEC8AkiTtgUm2gvL8FKt/8GU7GO9GvWdaFSs5ENTNdUVWsGHduCGYMJF7AnpgV2xFKlXYnvEqCmHgsGBdyCQIFgom4NyAcHe3HDVyuaWqF/DcF2pJq1KFIipqM6TNt7T7Ywr59s4BWzThtPhMLDuBJvpgQNtUSZ5xhkr2yUpqO4+Q9wqt3yd2GXvbsfvDysafFpBF6j2kNIsOpxU4n2Z73LmpSUFlcmrUDLpJIBGkKB4Y2AE2JwEpcRbW9anY61gQrCIImGBHQY29XiWWFFK9ItUrin+MjJ+EDKy5UBUjVAgWJZSZx0rjtFo8cseNHl+m56g+1v574RrEmWMk7/wA29saLjPAzUqs6Ojlk1laakeLwgjSFGnxGIibYzr5Zl3UqQSLgi4sRfmOmLxkpI8/JjcXTJ0ravRRtv6nzH6Wx0rcEctuo/wBYqK0GcTDMCDa5tH6kdMdQIy9k44s6WgHof26+xx3NcGqKNZhZGoCbkH+kixjpviFSRdTvuP8ARwwZlghWTp6dL/TBX6Al+pHmsxqjrFz1P7Dy9cLEBvjuH6It2cmMTUh8+Qw2kl/P9MSatJmJ5+vr5Y5jpVsebeZ8/wBfTEJflJjHaj9NvqcNpgTf/wA+WFoLdjlEEW9PM42PZvJMlMnUyO7QF0CdYGpTqNwFJUmAbEHnil2X7NfeS1QvTVRPgJ8UdVBgHTItqGG1qtRGNHMONPxU3ZWZrTCKRcBpiDtPLE5/LSL4lxdtGi4iXqnvH1TTUCqusKHuSLJpAXzXYtMXIOW4oQ06RGnxCTJA5rIEe8CSDi/xLjFQp92IVWQn4Yayg6VkcllrySTufCMX+w9DKVdHeVUVkBL0qqhg8GdSkui6QNwxkEDwsMThFrbNU8sVcV5CORzdN0NOnVUCrT8A/EimY8aA7sQeTGLyNsCuHU6tPMUQKjqZVmKLJpv8IN7MBMG/UetfNVaSZmq9B0emCzDSp0amLaKY1fEFEHVsfSMbHJ8GqrlqVdWqB0LHu6hjwG5IMC+obf8ALC0lLY7ytw0RvxylmKoDVauTdQwqUjThN9K+FmVDZn6bgiDM0uzldBmDRq9+mgmKiiI1N8bqfylAFiT5E41eeztGrRq0szUqgvSaKJ+HSNJ1amWZUzYGwHPlV4Pw5qdMvW7tUrqfEJHdhgYpuBdgqhWAERcg746VIGKclF2UuOVx3Z7+sHy7gilV0LmGpgx4ais8qJFjTNxFojA3svD5jLU0epWFFajGIDAsIhQ5Nl19euxuKPDeCLSK6ave0dLvUVgCrFRpSxW1yLG5F/QxwHga08k+YUU6r1GmnQakxJhohGgFpXUdIblzwHtUisU0rl5Nfnq9SiuZJzBpinSAKaUbcWcFTNIuTEH4oJ5YwnZfN6AISmxkqNVNWBE7sCLsZid4AGB3EuPGmTTqUmR2ADBqYp6gp8IIIG3U7fKKvAs6+ogL4V/NyBY25+uJTU+F1VUbvpI4oTUHJNys9AznDylYvmMvYwuusGWkCt/wyjABLCOo5DEgy7irUqNRpEP4kzNU1FBOkAlCTrU7xNz+W0DETMaWUGYdq2rSNMsEQBjpkFjqexmFHrtiXgt6LVNSK5VtFQ1wCnhYDwDxFp29Ridu+hZwSi5WnXxeu/8AfwC83wvLJk2rBsxprKF7sOIXu6iqWEjUCxiNXw3NzAw3tlmUFANSWuhhArVJhgHAVQVULIE+KZMeeDvFcnWXhoNY5gDRLI2nQDIiTMiN4uSbDAWhlMw6P3lKsKJpNUDmRSm4DNeDBuFHiJC7TanJ2lRKMYKLyct8q8uw9TNLMZejmXq0+9ECsrONOpdRptUUAnl5Alhvzxnbrjq1VU06VVKjy4a8+H4SAB8AUN7NvbDOE8AcZdMzmRR7hwNFOUapWJIAACkES27EyINsavivDq1XL06yZdaa0x3lyTFJUgqHYACQB4ALwsmRGKbTWiOSMN07T/ar8Hj+fy9QkfiayQoBgyeXLf53x6bwylmeG1DSU96jqCqVR3QbSAGAvbSQI5XxQXgSE1qtM0+9Pi1bqEcsTop6fDUCxDDwjVyucEs7ByjN3neV6VQsukFjpHxS5uU0CTG3nh55E6ohDC42pFfOtVzS1q+c1UmqUYFO4KU1OoSCJksAf1ucYKtlWZBTAKEREgqriJiTaQDPoTj0huMU6qtUrbMBM/8AtNqvLXK6zpJmBPimcVe3SfeWo1KTIGY2WRpGlSWYnawHKfLDL9BZVBqLMRT4TS+6sTUaXCkAgSCPe2/naZjbA3hXGmoqVDDTUIVl5wIKsOUg7TN5kQcWM8QmltTaC8NTG/nB28usFd+VPiOTUgsNUmD4kCADpAY+0YrGLkQzTWN6/wDTU5CuGIWm5Vn0hqguVAFwSIYMbCBv72i7Q8ISpRBoCtUNH4+YEyS25Nzc7eg2wKpVu50khXLIG3ZSJHIo0yAec+nXXU6NbuqTMgy2VQL3gdyr5gT4vg8TT/yixsdzjM04u0a9ThxfZ5kKR6EE3vaRiOMa3jWSpZgvVpd4lOmD8SiBPwoACTyNydl2xlReTz/XljTGXI8/JjcHTJEqdN/1/wB+eO1VFuu5H+f50xXOHIeu/X/PlhqE5DXpybWPTCw5h/P5uMLBFaTFsMcqn63OFhY5HMbTWSB1xaymWD65toUn1gE4WFgSDDwazh2dRDlzTpBTBZvETquyEXuARuJjb3FcZ4o1Sq6v4mBgtbxAWFoiYtPvhYWIJHoW1KkbT7NeHUqrGsaSa6agCQSDMQbncdRyOJs39lWVptWYtVZRJVAwUC2oXCyQNsdwsTjJ7JZEmzAooTuqIFiCxPOZ3t5CMeuUO0BbhlOrUXUTAPiibGZIFxbbCwsPLYz/AIBnFeDomcRV+Cq1FdLXChzrqAbEhtCi94m98c4/VbL1v/TkUxRUaQRrDd7Mhgx0lQUUiwI64WFhfI63FWd7QcUrZnLTVdfEQgCoFVbwxi5Jbw7kxpGLvA0ObqUKFJnyvdkktTYtqXZl0v4RNjJmI2vhYWFf5Iu0lh/YDfaHlC1b7u7s65f/ANpmClgpVTpJABIsMVeyHDKb5LPVGDaqdLwaWKgNDHUQNzYC/KeshYWLwdwlfsX6iKxzxOGrim6AHCM4RmE1AOouVaYbyMEGLzvyxe7P5Tv8+1MHQgdyBuBpJgb7D9sLCxCSXE1xnJZdM2lDIEZOpXdu87nTpptemdQUmRO0NECNvbE/Y+kK7VRU1GmjCKepghLHeAeWO4WMqWkUyTk/vb6oxmRdPviUXph0y+YdUBJFjU2t6C98bSl2dGayb1qlWp3r0q1UkHwyC0DSeQAA3+WFhY1R29mXM+GOEo91/Jj9WujlkOxa8WYwFgaheIJt7+ul4D2mqZisaChKVFpTSqKTGiPiiZiB7YWFhWzZwjJO14Zje1/CGywrZYVndU7t5NpknwkDkN998QU6j0cuMxUbvjTAo0lIKhAS6A2N4CG0btc2usLGmP4nh5PyX9BmbzWg0wiqv4QY2BklPESD1BIPrgHw2mcxVCMYEEnnMKSOfkMLCwuN0nRSaTlG/Z3imderVpKxHh0osAWEwPWMWeLp3VV6YkqLXPQxbphYWO9Fpf5kg32fzzE1EARRSy7NIQSxlZLE+IzJ59OmMXxOhoqC/wAQDbREnHcLBxdkfrOyvUuNXOcRnCwsXMMhBsLCwscK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056" name="AutoShape 8" descr="data:image/jpeg;base64,/9j/4AAQSkZJRgABAQAAAQABAAD/2wCEAAkGBhQSERUUExQVFRUWGR0aGBgYGBoYGhgcIB8cHBsaIB4YHSYeHBskHh4dIC8gJCcpLC0sHB4xNTAqNSYrLCkBCQoKDgwOGg8PGiwkHyQpLCwsLCwsLCwsLCwsLCwsLCwsLCwsLCwsLCwsLCwpLCwsLCwsLCwsLCksLCwpLCwsLP/AABEIALUBFwMBIgACEQEDEQH/xAAcAAABBQEBAQAAAAAAAAAAAAAFAAIDBAYBBwj/xABBEAACAQIEAwYDBwQBAwMEAwABAhEDIQAEEjEFQVEGEyJhcYEykaEHFCNCscHwUnLR4WKCovEkM5IVssLiF0NT/8QAGQEAAwEBAQAAAAAAAAAAAAAAAQIDBAAF/8QALREAAgICAgIBAwMCBwAAAAAAAAECEQMhEjFBUSIEEzJhgdFx8BQzQqGxwfH/2gAMAwEAAhEDEQA/APMs3WDOwjwHYdAvhXzFgPnjjNIBtK9NiP8AWOlriRufe28nznDiQviAm3zHL6czjIzamRpUi3Jv1/2P0xbYl6TLziR/csA/NI+RwNenuvS4/X+epxaylfn/ANXy3/7S2A15KRd6BtWlBInbmD6XxPkaJci4AEknkBzJjlH+pJGI87TCuwAMC0TPTBfg1ACJuBDt/wAj+Rfc+L3U/lxRulYiXyO/dglS6GO7DKpNyAxALibHnpExtyJxXr1gx5iSZHIDkB1ti/lmNWudRgsjDppOoAR0EwPScDa1RdTWsBYEmNUKCbfyQMR/JlVpE9OsFVgpHiAuV8Q8geWJITYMxH9v+8VMplWclVCkxv8A0/wfSfUEWyCqbwSbxYfIWgev13wkkkPF2PNUFoLEqNjpvFvrh+XRAzQT8iOQtivRy12MDa1xYyBP64myuUMttyO69MQlRRPZJxHKI6lRJEj13vuIHqcOoZMUiUGoAXIcqWJMbFbafOZxPT4YSYOnpZl525YWfpd3RDT4SVDBAs3BiLWE74VStcAtb5BbIqWh4swuZINvLSRe5nEddb32vMEzF4/J/JxFwjO6lCqsCPD4b2ibDcxfF/N5JSbd57r/APrjO2ouh1YNBSblvKJ+vh/l8Q0kA3j1AKk+tsW34eL35fP6Yj4fwXSt7S22oGxiDabYZSSXYzTHURcXMc7sD7eHEtSm5VgxF9vE0f8A24uUOFpYy9//ABfw2xS4mwTwxLXO5svLnvzwOaehaYOzdaSYMaZifLy9cDM7k1q0u8OrVqCnxKFUGYsfGx5yMWGzHeZjweDnJ0qhIAUkWi+/OZPXEbUD8MpDEEyRyk+2NUFwZKXyK7KkXLz6f6wyUABUtq8xaf3xJUyvKVkbnUse3XHGyEp+SdQMhhIFwRf2+WKJryLRAoQ3YtJJm1tzOHqyKZBa2wZZHvh+Xyaso1RediAd/wCWPzGGZ7hrUxqsUJENAtFiD0N7jzB6Euqb7F3RJlmQGfEdyQBEemLtCmairqAgD4hY+oi5M28jbAekwHQkG5FpH9J6/wC77W0lGmFogzd/EZ5CPD6ALf8A6x0wmRcdoaLsG57hMiJGrdWGzgXO2zDcjb8wiGGANUGW8gbbEcr+d8amnmtQ0GxN0P8AQwup9+fXbmcZ7iYGrUFjUNuhBgj2gr7DF8UrWyM1TLHCqABFQmygkgHnJCgx1PLEKZk6b76mgcpLX+v7dMWsn4aIIEFjM9dO3/cwt/xwNy7WHRRPuZ/acHuxXqiSvUgQPUn+fzbFFn/15YldyfecNqRFsUiqIydiymbek4qIYZZg+sj9DhYVeiRv0U9D4hO2Fh2vZO/QWaqCIE+Fp8oMfW2HtTDabRYg+dyR9IxzieXCpSqCJKgGAb2N52kREe/PFjMZXTXRRqAqBSNUHxECTubXBwHBtaHUlYMzDQyt1scNylSD5Bvof9HE/FKRE6viVoPW0iT5nA9Xgt88T4+CqltE+ZEus7kKD63X9sGaMNSJFpYtPpZB/wDG3ywEassg+Yg8tyf3+mDnC0mip3jl5i4/TCZNRHT2VtZ75G2DA/WA389cR8SpxUaw8QBHqY+ZmcPrGGUdGcexAIxNm6impTJ5ASPmw/X9MTWn+w68l7hyd3T0DSHO5iQT1PVV3jmf7TInNVAzE3JLWLH3M8yZ68voRaqda+XhPnImfcz88QnL6q5BuFOo7QbC0jlJ/U4RPex60NocOJph3hFIBHU+fQT/AOMdo5UFrGwifOx64j4ln3eopkAAErPmPi9Y2+Q2xPk6C07uCzFVKqSSADPxSPKffHS6s5PZZpZVZEuI3mDbFnLKAoh9oNgw2O3I7frgLnuKIGu0ttYWA+X64dls3Isfr8vl0OJPG6tjqaYbOe7mtqAditpvpggH4iZmDERbqcHs1QeJMj3n98ZI1iQyzqlWYyS0ERuWUT1+QxJTYi7OSoAESwOwgbAADyN8SnjsZSCtanY+OLc7YdkqLEDxSeZkdeuAud4vqGmAF/pHP19fLEuU4kNMN4l89x6Ec8B43QfuKzS5qm9Omz6jCidxce2M3muIFyrFH1AxquVi27DY2Ow54hzZMNDkqRsdR9AZBFt5mcVa+YYahMRp/QkwY/5GQTzGKY8a7FlJkleqCFGr4RH5o9pMDlyHvim5H9Q9YOK2YzIBk26c/lPLE+TzS6fCZJ+JWAiP1H6Y0KD7Iua6HVNAY3kW5zFhP1m2J24aTTNSnDqAZ3kbdOn77bYWcyw0ipTJBU+Jf6dvEP3G1/UDnCuItRJNtJY6gBuJj09PcczPVq0GxnDmAIBE3gxsZ295jb0xpq7Kpai/iEQSALgb2HMTK+pXZjgTw3LFa9O5hhrGwjwmReeYj0xzPZoyzc9QA9vEf1Hywkty0N/pBlTLGnUKSsgmDEiOR2gr/OeCeezJLQNiI9FF/wBABiHM1FNRW/4sPYA6fkCB7YgzGaGqofIx7n/AxTtoTpEVbMajI3n5Rt9b4h4xUBJgbkMPLUL/AFX64cKVlm2KuaqAEAgmAAR53j9cWiiDkTmv+GoHJR+hJ/UfLA9Gin64e1X8sRY/pH7YrB7AeeHUaFlIlC28uWJK7AgX2AX6ScWXyJXKmsebhVvuBqmwNriMO4rlhToUFhAzFyWHxESAJtEb9euLqLXZByTB1d9QnrAv/wARG/tjuCvaJAtKgqzYMYJnSfCIFtrfOcLHSVPsWLtEnEk/9NSaW3IImVsYsOVsEMwpCZV5nUpsVAgroBuPiEgxzAxAuYY5J1KqUEspkBgwKnaLgA7T+cxzw+tmAcvl7XQwNjYl79YkAe2BFJJ16Hbd79lbjR1d6TMkg3tNl/38sAyt/bGg4vktGtYAmmrCOhkg777YAr8Q9MTdqTspGqRGAdI8tr+eNLweke5DAxIYGSbEXB+v0xmC0MfTGv4JW10liB4mEDzBiMCatBTBHErOfVW+YxCM1fYdPSJE/XFniQ8QI/8A81P0P+MUHI1sp2J/fE0it0HM3V0wdpCG+4gkHDamYmoxDA6o/wAfvh/FAPDb8p+jAzgZlkkkD8ob6SRGIpIpyLb0wGozPMH2JH6WxDxTPHxNzNh9f/PritWzBD3O23vc47Xpyo9f2wVHasEpWnQJAk4J0ZVp/tn6DEi0dQAO/WMSMRJHpH0xWU+WiMY8dhfhDgs03mjWA9e7Yj6jFLNVTAF9ufniKkxXnzI3I3BB+mGvTmLn5nGbjs0ctCoTrE8h0GHaSCYtecdyqGYvEc/2xbakoKCCFAg3Ek/+cUddElfZEKkqROO9oqo7+sRYarCegA/bFUrFhtcb+uIMyS4YkmSRN+d8LGOykpaKNZCYPUfucNRyqyDzH6HF1qFlB6fO5OHZoBhIAFxtzscalJdGVp3Zc4dmwYJ2axH8+WHUFXulnc1DfygHA6msID5/uccy1QkgSbHEePovy0G8pxAKElgNKkfMAfpiBs0GIHmx95jA7METGJcuYb2P745QSdnOehmYz3xCbR08rc+mK7VCZ84w3MPBj2PyxIwuf7h+2K0kJybL5pfB6Mzf9wX9sCs0p1X/AKZ+hwWyl1k8qbQDf80e0ftgVxKtqaBsEUfIDFK9EVKuyOml25wp2nocRruMPy48Df2/qV/zhsbY4L6CWcI+60hzJY7Wi8Xgcybf5xY7UZLS9BbsWQHctMmARa0xsP3jC4lliKGUBOoteALgErC+tz88WuLZktnqGo6+7CAQCBaW2JkCT15e2NLX/Rmv0U+1+U7p6dOw00lJHNSZLKbXIM+0YWO9q2Z81oZg7IqpOwMCTuTFydrThYVq2zrpI4HH3VhB625WHuJ2tuJxPRI+6qYMipE2i/Kdzvtt0547w00+7q06kwQALEtZj/SDcgelzjmVJ+6tT0ktrDDwncAbnkJxNJF22X+LUwVpkGdVCD1BHuTzG8YyoF1xq64Bo0QFuoYOTAIk23aTYDkNueMqNh5EYnN7sfGqVDGoyfMmMaPs/TimCJBVxI9QeXyxncyx26N+041fDaimkuppJCyY2IiOd+mFk6Wwpb0De0LCmy7/AAlfkzDFDMZYlrTJE/oRHWZGNLxGlScFzUAcWCFZJLOAY32Go+UDmRgN2l4X3FVFNRKoZVaUYEXAsYmDb5EYWLsbpbCOdpeBCJurb/2qcDsrR/FbpDfUN9J54J5iorU6ZUELB33uv+sC8vVC5iP6lI2neYj6Yku2UekivnU/EE88S5hPDzgGZi20fPbFfiRuP5ywWzOeqatZ0rUUqfCqqFaLAKBAiBIi953w3hMXy0C6DmRuegGLoyDyq6TLaQBzJEAj18uWLXCcg+YrzHiZr6VjxE2A0wFv0iAD0xsOF9lWr1gpJ8JJXVqEm5m4Nzpv7HCykkwJa2YzOZErqLAwr78rgkfO3zxFVXSojr+uPX//AOLg9DQ86p8QUCHtAMmIP5p6gW3ny7iPC3oN3VQQymGHQ4WnpsZTTtFJFLWH6X6Ri5UhlHhAYQPWecdcXuz3Dy1TfSADfz5fXnyxAaJV2kCQwnpY7YE2rpBgtWwT3fhOrcX9/PDvuk0XYbBhN7/m5b9Di2Mk1V+7UeJ2AA8ySIx6vw77JlWgivMiNaSCGkib8ufUiBhknVoWcknR5DV4ayBGYahp5Gb7xbyI/gOK9XKnutWk6S8auQMDw/LHqPF/s6qLMnVcmnpB3J1GfLSSPYRjOr2bcqaPdPEMfhNjYrPQmB7kYKlXYE0zGLT/AA18x+5xFw9RqkdZid45euLeey7IpQiCtv1P74n7MqyEuLGGA22Pg5jmWj2OCn8Ww+Uge6Cb/FvE/wA9MPoCdR6JP0Y4n4is1VeLMoPoSQT9Z+RxDQb4hG4G/QAn/GHQr6KlSmur6x6ACfnOOsPF/wBWGPeo3WP3GJRGof3NP1w77AuglUSFYAEAUkn3Ck/M/rgVxKiVdpERpEHnbf6/XBGrmJ1SsSBqidhELfA3i4lw5sTaPkP0xRyTZNJpDK1IqhIEg+E+Wx/bFc2+WNPwXhtB1ZazsjENUaFJGxZFtN9IdthyE3xnxlvGQxIEC8Tb54SMt0NNNIL8addeWRRBVUBkNvI3vJtG0c4wx8uTnwkNIhYMkg6Yg7mJOGcT4sKtenUgFaaqAPF4oJPUm5J2Pth1DiynOPmqiggtOjUw6c9Bmw6bmfLGpyi3+5m4ySo5Xoas+yNMhiDoDH4ViwJJj3Pqccx3h+bAzLV4UKdRCyDvsLg7enLCw8HGuyWSMr6OUc2zfG5BHMXk23vhyVmYGZ1L52tMgz6Yr8IqfiDYkzbzIt7gj54l4YSy1t/gcmPIzzNo9z5YyKKNrkyWtTmmtQEzq0t02lT0k3wJq2kdCf1wVyzE0fLwkjlut/rE4G5tPE/rPzE4WkqGjbsgzpufUfoRgtwNzocTsA3tufoP0wKzaW9gfrgx2Sy5LtqtRC6nPlf6kK3sDjn+IN8i5xZNJp2ghpYdCQrR8oHrOKXFsiO/alt4vB6ydI9xA+XTBPPgu2sj4qoPl4l5eXL2wztflvxKLj89KmSf+Sk0m+ZQ/PEYumVl+J2kpNClbYKI25OP2wJoU/8A1FOTAFySYiL49GzfAD9xpZp40EDWEBao5JbS8Eqi/ED6npjDMyrWLaCFkkJqJhZspbqBEn3x209nWnGjuS4WKlVdcBUXWQR8caQF9CSAfKcaSn2EqafxKtMmr4gykkEgyxuALycGuGdm24mFqZfLrQoKroXL6nqVInvKjQGe8bDefPGr4b2WzaGmjMrimrhajBSZ0LBJK6yveTp3MC84WUZ9JCKcewL9n3YsOBVFTxKy7NuBqBkAfmBHyPXHptHhqq0gD1MkztznGAynZXiNMO9OoVdmdtLVJJFgoJAjUbwdgI25Yap9pmapkqXaQYILEXG8+c4eNLuOycrk9M9U7Y9thlA1LSe8ZbMDt0Mbzjxx8w+ZrhmYlma7HnJ5zgZxPtK+YbW0k+vkOZ9MRcG4gRmKY2BcfqD+mEy8pKyuKKiz0vKZeitDUtYqY/oUfqmA9fh9OCTVMkwvhFydtlwJqdoq6lk0vp1MohYsBM2HPbFY8YrMVBWoFJT8v9W525fvjCseTuzX8SpXqmmwIJmd+e56Y3XZH7Ta1Mlap70MQJYmV9MeedosyfvNQWtH1AP74pJxVqZkC/L9ZxugpcVRmyKLls+muA9oRmw+nQumwBuZ6x0xdrcHVqfd8j8R57b+R87bY+asj2urI2pSVO9mN8F0+0rNAECo197nFU3XyWzPKNO4mn7ddiaNCtS1VYSqfEfzKALsZmdpn1wKo8HRq0h0FNnVQViAq/CANXw2WWPSYvgr2F7N1eJj7xWqRTQlQCA5drG4OwAPPc+U423A+wq5bL6CZcmSFJhmHw/FsSBHSCR54jOM6+KKwml+TPMeO9nqdCloaqrMjFQQBcHSwIhzMPq9qjdJGOpJv8v+0D98e25v7OauaU1MxUHfGo5APjUBlCqAwgqFN4HTGb4v2WoZdKqVsyMrmQjBEDTTqo3MMyFr3WJkERzvSMZeQOarR5Mkmq88j/8AkDh+mT7McPWkA9pvG/rjtOnJjyjzkkACN5w7dsNVEsZm5bzYD03xzKZA1swS9qalmPkieKpHt4R/yZcXcpQLOqiJ76TNgAsEseigAnbri/xVe4y7DTFTNPAXmuXpnUJjnUqeM/2TtGGboRbBnBXNSqrEQalZFPQBw6x6AGPQYHUcuai6fzAif7SdL/8AxPi/6mwSyh7qkrj8mZpn/wCCz8sdyydznHJEinXaV31ISVYe4ge+Fg9lJrRUzWXD5oLA/KIBsYAtcC8+W+IMjQV8yZGqmHNhzWTG0cr+xwV49wdqWeIDSCA6NZZQgaW5Xix6EHAbggl6jEkRTcyP0NjvMY0WZWUO+GoztyAwsNI8E/8AL22/3/IwsLSDyYR4E81V2kuLnzMX8r4N5PIrTzTKV1KdXhUn8ym172P6Yz/DNwwNwdvSDP641OZyZGZAlVlVNjIUMXja5gXPO533wyegtdFBcuFpVgAToYQZgjx6ZMjmPLpilxCmO8tzUfpgvwRl+8VUruqUmVwzlh1BBGqNRm8AEnpuMd47w9mpUcyqMKNQEBo2ZSQQYFjzHUe+J5rVIpjZm6l4/t/xjdZrhSZbK0qVNmcvqZvAysdSwkmCvhWJUSQWe98YV/gHuP1xpMlnMxUDVDVrlaag+J6pMDVtDAQJIv188Rl+JVbZpuBdm0YUqlRGvVppNWoyrdNJGnu5ILlTvaegIxrm7IUq9GkTS7zSGvFUQX1MWvH5oJ3hiOQxkaXadHyyTXzFFadRDTDVFIOlhqZdS6vCNpNp/NeDGR4pX+7uqBqlBnhW1VDqHJpOy9Y5264hLIr3YeEq0C+0NFBSYJRKaEVgdYYLqcHSVYz4ICgCZlo2JPmuazZJbz6YJ5rL1FrVFKJNMwwpaVAOwKkjltzwPrZVQ4DNpUjUCfGedjp5zbFoo6rVG67H/a5XymWFAUUqKvwEypEnYx8Rkz1vghkvt3rrSYVKVN3vpa4HkCotbrI2x58EUUCxJRi/gVVlSumSGB2MqsE7gvvfAlqMncek4rv2R4p+D0x/tozyUiv4bOVnvNPiXVcCAQkiRutsYPOnVVqa2J/EAZtrsTqJkeuEJbUJUaiSbgD+DD2yDsrMXXxvJJYEyJPMyfiwtryOoPwSZLKEUcwGXxoyrPNTqII8sR8JpMuYot0dfqxH6g40vZXJ62qh+7bvGDQb/wBRi3z9sFzwSmGBFOmLgyBcR4rQN/FjFP6mMJOLNccLaTJDnGA3FhJ+enrvPLphr5ptpFw3/aL7t8uuF93omZa4N7ncGf8AeOV0oXJfUT5m/JfnjEnGy9Mw3aBS2ZqsTJn9FX/OOcQy5+70oAnVUE7THL6HG0/+lKWP4aGTuyyTIO+q/wCXn0wJ7YZAKKaDQsMTAC8wp+V5xux/UKUlFEJYmk2ZepkQkeMQx8JIjWkkd4JtAKkRMyPLEaUpAIP5gDIIiRK/Mhh7YIrSYi9UEKhWNvCWnTYWGpp9zfFSvlgY/FGw25wOdsbuUTJwkWuzvaXM5VhUy9RkllBA+EkzpDDZhvuOuNGftfz5qisz2SRpVQqEwQNQ578/aMYYU4MBgbg++LK5ctsRM6ipgK5YmQI5wNvlB3P9Ba9o3ud+2/OuEKd1SA/pXVPr3hbbyxj+Mdq6+Zq95XqF2vE7AdABAA8hgTTUGRN4kAxfeRM7iLdcNqKRv0BHmDef29Zx1ezqXguvmLhpBuNuW/8AnGq7S8Zp5xA7VGNVxTNRBSCiiVUq5VgR3geSxUjmPFa+JaBy3xPlAxMLMtaN56CNzgL4nSVmj4DxAUdOqSoLEWRgbcw/WBc222g43549QqqrmpC1Ki2q0zRAVtKVCHGtYNMaTpIs3ITjM9m+wWYrgxThgfGajFdN9gGFyfIECB1wS4pwjM8MzVGpClKrE90XAWUk7wVJAOvVA2YEYzytu0h1VVYU7bdnqa0krDM0lV2BnUSSCBTMFUuvdj+nrywM4ZToU6dQjM8Prgmoy63CuQhR1BV1G7qs3uNpwdpdmKmbqmqGIKiRRDQk7fEDsTeB03GAXargedy9KtUemjU6ulRdAaVzAGoEab7gqbCT1ninHI9KhpJxVWA+LcepvSpCk/jpUwG/CKqRpcvLMSS81HMgAXmByzPCawp5ev4ZLKRq/pMAKd+mu5w7O8I7uhTcEguuplLKfKQAZkzI8p6YgygUZOsSbkqqrIk3BJiJIAtMi554345UtGbJGwJUNh7/ALY5iatGhQAZEyeVzbCw4jsscO3j9sa3jFKHy9QfmQGwgfkaPM+In36YynD6kMBMBh9QZwXzufmmoZpKqFUzIAB2F7DfC8qteylXRo+CcSy1LPk170Knhex0kNAblOlWCkc7Lgx9onbbJtk/ueUolV1q4YjStpkgTqk9TFsea8R4oKjeAERz63B/bFCvWZjLEknrgNuRyikaTsn2RzGffRQUMEMsSdKLO0ty52F8e1dlPs4VKQ+9or1LqSKlQggWgi0mRvF8Dfsd7QZNcnSy1J0+8GXqJJDs03sVEwsAQTYeuNjX7QLlqVSpXimFqPHeEKWBbw6Qd5mBf5YXjHyc5y6RhO3f2cVS4bLaqylFQUyELUQhlSrGPBGpbyb8xtvuzdM06IR0ZWgShE6RHwjT4YG1rYvZHNIVlfzeIwNydzax+eBPbHi1CllyazaVaU+IqzAi6roOstHiAA5dJwv24p8kDk2uJQ4p9nuWzIqPSVaLVgAzaAbA3hdgWIEnnHrhvaPsdl6+WZMyE10kBWqFCER+a0DuyR4lJgSdrHDOB/ajkqoKCqtI0wARVXQI2EEMVPp9MZf7SPtOpBVTLVFrOdQbSCKYRhBQ821WMBgBpv0w3xS0d8r2eW8a4sWgclACiZgbc9h0G23O+AlOv1UGTzw2q18OFEgTBAsfY7H0xyVIpKTkyalUtED998H6/E6ZyiqKKarDUBzDAk+4EYBZVAQ1gSAGFwIAmd97csa7L8XpytRUAlgFUjwzqNunOOlsSnrZSF9FTsjmGiqKcrU/DC6RfcrMkjmfrjRo1XWkvVgsLeGCN+TTEW9BGM92YZBmakDQo0CGvBFRAZ2m840yVNTUhrBg7EbWaD7nbz64876nUzbh/Cipl8qGq1gwAgP4iASQHIJ232/ziDiNABkCgHw7wAY1Lf1+uLGZpVDVqlQ/4bMvhi/jkjbp1m+IatFrPLlWbRJA2LjTytIHl5Ymlu7KeCTMpU7xwC8ajzAgb87xA/bATtY7BKauTrDVN428PT126R0xpqqlWreJgJ0wAfESGAWw3mPfGd7UJFakHRjeoSp8BIkew9cW+nvlf99Esv40UuEcQKUXXQD4puN5EC5tGxwCcQItI357Y06cQDI8i9FQpIEgBRpB8wY8t8AeLAl++IgV9TgDprZf1U7Y9CPkxSXgo1cwTvHP/OLeVzdoJid/2n/OK7ZNtUR0vyvtf3jESm+KtJoRWmGKCrq01ELlmHjU/iQTsAfASepGGN+FNJ1GgsXDlQXHhNiRcXIlbX9cVsvmvytf9vT/ABgjUzM0DT1MRMoAQUJiDY3DbWEA+Rwt+GPV7iCK6QSJnTzG0H9OWPZfsYo5UUgUKvm6jNrIILUqS7gD4lmwJG+sXtA8hSjBYoSZXZhe/IxI8o/gKvWrZOuGBqZarT0aQpiaZNzrWAwPUWN52w3Qj+SPqgMDbpfADtL2NpZx1qVHqyikBFYBCDOoEEGSwtPpjxLKfatxGjUDVKnfLOnS4tY7hqekg+c7HY49Myv21cPKAu9am3NTTLEHpKyDg2mqZLhKJrOHMlFhTARQwHdXA1qBso3kDl0viLtL2Z++UO5aq1NdRJ0hW1CTAOoXAnHkfEPtoNNqa0qa1UpOSrMxDMniCxpJ0GG5knw3F4G94F9r2Rr0lapXWg5+JKs+E+TBQrDzt6DCQiorj4OlfYbPZPK1aS0qtCm8JoZtCq0rA3FwTc2OPCPtD7MLw92oK+oa9ayL6SDpuLTuCN5E8xjc9p/tip0XzCZVu+Lqpp1EC6FqadJ+O5AhTYGdrXx5RxXtQ+abvMyzVagteBAvsFAHM8ueHTrpHU/LKWepj8NRf8NSfU3+kx6DCxWr1hqn2iMLHPYUiNCQCZ+uOk2kyYwxR/OWEWkeeCcjtR7YRNsNjw46rAwMcGzisQQfPF/vNQ1M23M3MwSN+XXEJooKhE2AJhgReJ0/79MMyWWeqwRRJm14H1xzjewp1o0nBuNZ3L61y9apQAguVjTtYxBBsLEch0xFxPj2ZrmK2Yq1XQjS5YmJgmI26QPfFd8wvdlWVxUXSpJYCY5adNyBzJm/livXrad+VvT/AHiT9FlT+THtmtABNz/rT7tHX/yPZmY8yfnjl2a0X2nb+eeNUnBGSkajUylSlTUroBHeAm7GIggSpN9ViLQTzqIFc3+hm6OSBYK5ZWm4AmF06pxfyaNWd0piQ4ttaBsTFidNhzxcp0qbkk0xpNKp3ZddTnSLbGCwYxruQqgkbnF7IZwhUp00Cs+k0rFajAkgAlAGK21ATE84GOk9DY9Psy1Sv3JBpOSWpFX8tQKuvyt9cXcjnnelSQBfw6qhRbxFmLXEybwJwTzHABU0N3WkmUi4moZYeMiGIBvMGxnYHDuz/B6R012bRSSquokeHUvijUfDcA23+mC5JxsnxkpGqy9RKNfSNJjL1V1CnplmZmFtRuCwuNvMjHK3FoRSBJbL0ikoCf8A3ItoPqNR3kiMVKuVKO9UMO7mFeV8V0YgKkyQdFhbfoYjpMjhVoqW0KtPU8KirqLAQTJIJkTfyMRjA6fZ7ixSr4U0a7hvDgMpmqjU1DVXqwGtqCWXTyAHnzBPTHnNPiRJVFEnUrxAtBsDO/Iz0ZhjXJnqgpGk1Ss4LMxLBgZaSQIEhTMkT8tsUafBqQcsEeTa2vrA52sI6YkskI3aJP6PJfZuOyjNUoOugyM0JEwBDqZjlbl5A4F9sMnRbiWuv+WhqTUfCfEEYkmb7gAwJIM8sUeH8cq0Ayo8am1kHxsWIuTYmT0OBvaHj1SvBqBnJIAK02ELJNxp63w0Mq48UcvopfcubVGK4mjoMyx8IqVCsA3jU2oQIFrfTAehnTrpkkkUyNIN4GrUbf3En3xuuIImbrpQ+BmqgBInUTo1NJgajI3tAwJyWSotWr1Qi6UPhSxUgtoMAiJhpAO0eWPQhL420eXlhWSkx+aq/hisPFNmiQT8RHseo2AHvU4dkqNeo34iUpUmKhIDMPEQNAJEzbrB3O97NcTFJRSuVFPSpJBBU6tNxYyG8xsb4z+UyFRw2ifwgXOndRIEyPUfXC49dlcltKirVQgkEEEWINiMSJWKwD8J67Hl/DjTU+DDudDsveswKVFOoarFV1KLkg32iBPkD43w2pQqlKoYEEgaoBImdgbbzHniiknojLHKNM41wSpIHPrHQ9RitmqjPOsnUABJM6otv0Gw6YjpVys9OvTy9MWzU2IMHexv01DBWmB1Is8a4gFpCksaidTkcrAKP7hB9Lc5wPzNM6xTncLBNviAN/nhOiCmCS7Ek2gQNovM9ZEfriCrQYgvOrreT7/MfPD0icpS8jKiwSOh/m+E5MYlSnrUsbEW9RGHZ3hlSkwV1I5gnYxgWrDxlV12Qs5jHajyB1+vzxGxxyoItgitju8tBHzwsIG2Fjjqs4ThqHecSKOu2ImwUK/ZNTUjSxiCbTB2ibdL467DvGgaRqMDpe2/IYcWDgDYrEdWkiRHW8/PF2hXpAE1UBM2sSzctXlynqTbnjg9lniObTQ5CEPU0gtFioudOoz4iAZjYfOvTai1AKabd7qlXDWK8wVMyZtNo89sVGTWQTtso9/oPPE4YLMkSPoOgHl0wjfgol5YigW5iRbyX06np74qM5J9sNqPM/z5+eLvDuDVKzLpR9JMagpYCInbpIx3XZ25PRb7J5hFzCs4lQD/AEm9ojXabcr42FfjSqJ70a5RhdHWdM1GEUwQIDARbYjcEA+GcMSjlatatSbWBFIuDp6a4i5m0zaPfAapxd4SsjRWVmDMbsZgqTO8+JT8jvhHHm7KqSgi7TBYlmWVoMCzKWGoXuHHhLGdQMSQTvGCD1EZFzagroDICAQGvABWbMqEhtMAgCPzYH8Oq7UUIBqSNTagotqAKwfCVLrBmxH9M44CpbTSWUeirEa9mgKSdRAF+u0k3gYZomm3/fk2nGOKUc1Ty3fVGp04UaSzKRWWAzBVJEFQfEAd9wcBeIuWydGnTVqVKmxapCGUdmBQi+ozKgHdoBvpgTcOyNGtVoU3LllplkFNYUbCPDqdNJ8Ra8gGLkY2uZ4Lqq06asRrRTSemBUTMIstDtUhNdO+olgWAU+QRfoPJJdmd4V2fq/cgpTUqt4U0nW3iVmtMoQjXA/5XN8XeHUO9fTDBQJ7saYY2ARdVpJtf98amnmFWjUqHMWqu1NlI0o86gHp6fhMAeLaBEjfGW7Q9oaeUerQDJWVlptKLocvqPiD0yRq0kiY+KDp8JBk4Rld9mn7uTHH49FrOZSiEeumh6Zolz4HXS4lXAAMDQygEGNIJ3jHcjwql3Ieq1Md4HYMJGhVkBoJJMva0WGNHw7ha1MktMvl3pQ5YBWKVCzHxsSZLbE2BJ1G02EdnMozVWrVqphyadMKZUKjFlMMzFVciAjHZWubHE3hidH6nLxqwdn8gUoo4B2BYJ4Vg6SjTGqCCB6nywIynDjUqKO7eGBCkF7kDkZgmf8ABxv+0VOkUIpPoqVE0rTBE1AikBF1ybW8O0gze+M3lK2Yr0HFWmlJcsVXRDKpJhirkGAAIcgESYkXuYwxqL1spjy5ptXLRjsp2czFbNlHpnwMO9YiFpKSZ1QdgAeZ26Ymy3Z3L5nMIgDZNSrW+O4uo8d56+oItjVvoputao1Q0WYuSFNMK1MGUIk610yDqE3xmO1PGBUrPVMXaUJ1eMBQXADBW0Eu0MQAdPIjFIydUibgudsP9r+ymWo0KVMlg3d6FqESpMgjURY1DfTJFjA5Ra7Edmsv9yqFUgOjCo7tqMpcgxACbnT7meeK4hmGzmmnNTXRYGkqKvcrSYoqtqLzTVQAbgiZkjBN62mqELt3daRVZAstYrAbYLEatJBvzkY5qqTYiTdryinkM13b6GQsoKvTqS34YZgpdGUgMrKYkfmgi+G8SyBzIeiaqGqsMIsljGgQNTVW1AxCwZ5zj0TNdllrKT3QbXSWjSIladOmBOrVMkiBuOVuZxhhllVzRqZko1MGGJdhpIgoLTI+RAO1zhL3aLRlGaaZ5/msq1NmR1Kspgg/p64YlXSf5ONt2h4TRfKd5RnSjNBIAaSCQzkgfEB4R0g22xhgZ/n8vjVGXJGHJDhKi33gbbpE8j1EftjuUCrUUlQwnxKZgjYxBn+c8U0eCenMYstU2kWI8M7kf764PQFJPsuU+J0yb0UsRGlmURsBBJHrO+J+LcSFSoD4jpmdUXmLeHlgXWT0BNp+t/8AOO5OkX1I1RU0iRqJk+SwDJ8vlgcU9j/ccXT2iLL01ZmWwJNiTEdfKT+2IszThomfbBPL8CJrDws1IMC39Wmehjlz85xBxuGzThFCDVAUbA2B2852w1q9EWnVv2UCMLE1ekVMNHthYJ1DEEmD7+XX6YjrRJjabemJM3mNdRmvfrvidadNVBJMxsImb9bQLX88HoTvRWQAb79P8/4xYZNTyZvyJmfP0xDTpczc8h+58sWUa08zuf5+mA2PCNdjlaJEifPkDz9rWxBVIJtf9Z5nzn/GGVHBPl+vriNv1xyRzlZJoPwxef4MbPhVZKK5cACnXBDnTVcBxcQYPgJUTIJEHbkecCyVXK0y5SlVLrqVCpLJAlagLKBYbANeRY2xzNmlSDEx3jANTBTxQQBcn4Rp2Xz2M+GMpJ6NWLG1tkHbAUjUlX7xoizFkQclXV4oW/OJJNsMqcMNPJo/c2ZjpkI4KMg1MT8SknSRtF/PB/hfZRfujB1WpVzAhKqMXVV+JRoEEHUvMcjvjlTI1csdOYNNlu6hTqKajpUHTMg8lm0NzwnOlSLRgpSSkgJ2b7E1a7zTeHXSbMFdWIlIB3jwkxcTiHg9RVqgVaQJap41gwQQQF0CBYknY8iCIxuquUp/dVotpU6NSZikusmGLKzhfEqfFJPPnYYpZniFEpCqGMlalapRWm7s0bEa2RdCkmLy08yMd9zTs6P06buMQRwzi4y9Yvk2r63DCq+rZbOVQEWaFJlyZsB1xHwunmny4qFy+VQzBqL4auk/CmoHn0sD740mU4hQoaqOXRUqLa7APVLOpampcBWYI0ByRba4GKB4Jll8FOuZqVO7c1FCLTA8ekc2IA06tUE2HXBctULDHHnfpmr4pwlRRXLrQ1Pb4F01QxU+MJcMSVJJW1jzxh+HcMpnPK1YsaVMwyFdbORbSVJWDNiDtGPRjwqhma7M7FKdGmTZm7xSSDZgYZSoHgYMZURscYfsZnDl61Q06i06eskljqGkXUMYk35wD0xLUVzRoxt5E8bWuy3w7gbUqOZoLVzAFY6qYFAzFwCzaoW4EkG49bBP/oy/cirZtw/esNHdhklToYq4eywDPWNog49CyWaYVG72rW7qoWZQWYrUUCGLCC3U7RYX3xRoIKlA06mZI0yVoCkWV50lGsAJJkxHMeYwiysb/DQv9Ne/P8eQFV7O0KVQPmMw1an3IUaaYBUGSCGqu2kgX2kEn1xD2Xp/ivSFRQZJDvT70SYKeFbF7zNrjpjSZvihNKm65gCohB0dzohj4WJKjTABF9zcRfFHtBlm76hU1U6rM+lxSIOsf/1MYHh1gEEcr2AxzlyRfDiWN8aq015799DM4lOrRYFga1EyxVBcuRIZpMuANR2GoAc8CeAZWpnK1OrmUql8szKahjuYDXaTzF5G0BTa877LGkveFqNJTW0mqC4RdKjQZDCUBcBRTi95NjGC4sjU8yKZyozCNrpvTpM6HxDWDqP5lUDTqBHhaZ3xaKV8WYJypcq6EtMpWWvRYOrMTTqsyI5AJ1rBOmn4pK6oBjliTNUhmajUVWo9WWq0xuVlizSdQSxYAk2jlhua7MjLZenTqMPvKg1O7MHTTLHwNos1Qz8RncjYA42X2eZWkVFVkLmqmnvajiygj8IUx8IEC8AkiTtgUm2gvL8FKt/8GU7GO9GvWdaFSs5ENTNdUVWsGHduCGYMJF7AnpgV2xFKlXYnvEqCmHgsGBdyCQIFgom4NyAcHe3HDVyuaWqF/DcF2pJq1KFIipqM6TNt7T7Ywr59s4BWzThtPhMLDuBJvpgQNtUSZ5xhkr2yUpqO4+Q9wqt3yd2GXvbsfvDysafFpBF6j2kNIsOpxU4n2Z73LmpSUFlcmrUDLpJIBGkKB4Y2AE2JwEpcRbW9anY61gQrCIImGBHQY29XiWWFFK9ItUrin+MjJ+EDKy5UBUjVAgWJZSZx0rjtFo8cseNHl+m56g+1v574RrEmWMk7/wA29saLjPAzUqs6Ojlk1laakeLwgjSFGnxGIibYzr5Zl3UqQSLgi4sRfmOmLxkpI8/JjcXTJ0ravRRtv6nzH6Wx0rcEctuo/wBYqK0GcTDMCDa5tH6kdMdQIy9k44s6WgHof26+xx3NcGqKNZhZGoCbkH+kixjpviFSRdTvuP8ARwwZlghWTp6dL/TBX6Al+pHmsxqjrFz1P7Dy9cLEBvjuH6It2cmMTUh8+Qw2kl/P9MSatJmJ5+vr5Y5jpVsebeZ8/wBfTEJflJjHaj9NvqcNpgTf/wA+WFoLdjlEEW9PM42PZvJMlMnUyO7QF0CdYGpTqNwFJUmAbEHnil2X7NfeS1QvTVRPgJ8UdVBgHTItqGG1qtRGNHMONPxU3ZWZrTCKRcBpiDtPLE5/LSL4lxdtGi4iXqnvH1TTUCqusKHuSLJpAXzXYtMXIOW4oQ06RGnxCTJA5rIEe8CSDi/xLjFQp92IVWQn4Yayg6VkcllrySTufCMX+w9DKVdHeVUVkBL0qqhg8GdSkui6QNwxkEDwsMThFrbNU8sVcV5CORzdN0NOnVUCrT8A/EimY8aA7sQeTGLyNsCuHU6tPMUQKjqZVmKLJpv8IN7MBMG/UetfNVaSZmq9B0emCzDSp0amLaKY1fEFEHVsfSMbHJ8GqrlqVdWqB0LHu6hjwG5IMC+obf8ALC0lLY7ytw0RvxylmKoDVauTdQwqUjThN9K+FmVDZn6bgiDM0uzldBmDRq9+mgmKiiI1N8bqfylAFiT5E41eeztGrRq0szUqgvSaKJ+HSNJ1amWZUzYGwHPlV4Pw5qdMvW7tUrqfEJHdhgYpuBdgqhWAERcg746VIGKclF2UuOVx3Z7+sHy7gilV0LmGpgx4ais8qJFjTNxFojA3svD5jLU0epWFFajGIDAsIhQ5Nl19euxuKPDeCLSK6ave0dLvUVgCrFRpSxW1yLG5F/QxwHga08k+YUU6r1GmnQakxJhohGgFpXUdIblzwHtUisU0rl5Nfnq9SiuZJzBpinSAKaUbcWcFTNIuTEH4oJ5YwnZfN6AISmxkqNVNWBE7sCLsZid4AGB3EuPGmTTqUmR2ADBqYp6gp8IIIG3U7fKKvAs6+ogL4V/NyBY25+uJTU+F1VUbvpI4oTUHJNys9AznDylYvmMvYwuusGWkCt/wyjABLCOo5DEgy7irUqNRpEP4kzNU1FBOkAlCTrU7xNz+W0DETMaWUGYdq2rSNMsEQBjpkFjqexmFHrtiXgt6LVNSK5VtFQ1wCnhYDwDxFp29Ridu+hZwSi5WnXxeu/8AfwC83wvLJk2rBsxprKF7sOIXu6iqWEjUCxiNXw3NzAw3tlmUFANSWuhhArVJhgHAVQVULIE+KZMeeDvFcnWXhoNY5gDRLI2nQDIiTMiN4uSbDAWhlMw6P3lKsKJpNUDmRSm4DNeDBuFHiJC7TanJ2lRKMYKLyct8q8uw9TNLMZejmXq0+9ECsrONOpdRptUUAnl5Alhvzxnbrjq1VU06VVKjy4a8+H4SAB8AUN7NvbDOE8AcZdMzmRR7hwNFOUapWJIAACkES27EyINsavivDq1XL06yZdaa0x3lyTFJUgqHYACQB4ALwsmRGKbTWiOSMN07T/ar8Hj+fy9QkfiayQoBgyeXLf53x6bwylmeG1DSU96jqCqVR3QbSAGAvbSQI5XxQXgSE1qtM0+9Pi1bqEcsTop6fDUCxDDwjVyucEs7ByjN3neV6VQsukFjpHxS5uU0CTG3nh55E6ohDC42pFfOtVzS1q+c1UmqUYFO4KU1OoSCJksAf1ucYKtlWZBTAKEREgqriJiTaQDPoTj0huMU6qtUrbMBM/8AtNqvLXK6zpJmBPimcVe3SfeWo1KTIGY2WRpGlSWYnawHKfLDL9BZVBqLMRT4TS+6sTUaXCkAgSCPe2/naZjbA3hXGmoqVDDTUIVl5wIKsOUg7TN5kQcWM8QmltTaC8NTG/nB28usFd+VPiOTUgsNUmD4kCADpAY+0YrGLkQzTWN6/wDTU5CuGIWm5Vn0hqguVAFwSIYMbCBv72i7Q8ISpRBoCtUNH4+YEyS25Nzc7eg2wKpVu50khXLIG3ZSJHIo0yAec+nXXU6NbuqTMgy2VQL3gdyr5gT4vg8TT/yixsdzjM04u0a9ThxfZ5kKR6EE3vaRiOMa3jWSpZgvVpd4lOmD8SiBPwoACTyNydl2xlReTz/XljTGXI8/JjcHTJEqdN/1/wB+eO1VFuu5H+f50xXOHIeu/X/PlhqE5DXpybWPTCw5h/P5uMLBFaTFsMcqn63OFhY5HMbTWSB1xaymWD65toUn1gE4WFgSDDwazh2dRDlzTpBTBZvETquyEXuARuJjb3FcZ4o1Sq6v4mBgtbxAWFoiYtPvhYWIJHoW1KkbT7NeHUqrGsaSa6agCQSDMQbncdRyOJs39lWVptWYtVZRJVAwUC2oXCyQNsdwsTjJ7JZEmzAooTuqIFiCxPOZ3t5CMeuUO0BbhlOrUXUTAPiibGZIFxbbCwsPLYz/AIBnFeDomcRV+Cq1FdLXChzrqAbEhtCi94m98c4/VbL1v/TkUxRUaQRrDd7Mhgx0lQUUiwI64WFhfI63FWd7QcUrZnLTVdfEQgCoFVbwxi5Jbw7kxpGLvA0ObqUKFJnyvdkktTYtqXZl0v4RNjJmI2vhYWFf5Iu0lh/YDfaHlC1b7u7s65f/ANpmClgpVTpJABIsMVeyHDKb5LPVGDaqdLwaWKgNDHUQNzYC/KeshYWLwdwlfsX6iKxzxOGrim6AHCM4RmE1AOouVaYbyMEGLzvyxe7P5Tv8+1MHQgdyBuBpJgb7D9sLCxCSXE1xnJZdM2lDIEZOpXdu87nTpptemdQUmRO0NECNvbE/Y+kK7VRU1GmjCKepghLHeAeWO4WMqWkUyTk/vb6oxmRdPviUXph0y+YdUBJFjU2t6C98bSl2dGayb1qlWp3r0q1UkHwyC0DSeQAA3+WFhY1R29mXM+GOEo91/Jj9WujlkOxa8WYwFgaheIJt7+ul4D2mqZisaChKVFpTSqKTGiPiiZiB7YWFhWzZwjJO14Zje1/CGywrZYVndU7t5NpknwkDkN998QU6j0cuMxUbvjTAo0lIKhAS6A2N4CG0btc2usLGmP4nh5PyX9BmbzWg0wiqv4QY2BklPESD1BIPrgHw2mcxVCMYEEnnMKSOfkMLCwuN0nRSaTlG/Z3imderVpKxHh0osAWEwPWMWeLp3VV6YkqLXPQxbphYWO9Fpf5kg32fzzE1EARRSy7NIQSxlZLE+IzJ59OmMXxOhoqC/wAQDbREnHcLBxdkfrOyvUuNXOcRnCwsXMMhBsLCwscK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058" name="AutoShape 10" descr="data:image/jpeg;base64,/9j/4AAQSkZJRgABAQAAAQABAAD/2wCEAAkGBhQSERUUExQVFRUWGR0aGBgYGBoYGhgcIB8cHBsaIB4YHSYeHBskHh4dIC8gJCcpLC0sHB4xNTAqNSYrLCkBCQoKDgwOGg8PGiwkHyQpLCwsLCwsLCwsLCwsLCwsLCwsLCwsLCwsLCwsLCwpLCwsLCwsLCwsLCksLCwpLCwsLP/AABEIALUBFwMBIgACEQEDEQH/xAAcAAABBQEBAQAAAAAAAAAAAAAFAAIDBAYBBwj/xABBEAACAQIEAwYDBwQBAwMEAwABAhEDIQAEEjEFQVEGEyJhcYEykaEHFCNCscHwUnLR4WKCovEkM5IVssLiF0NT/8QAGQEAAwEBAQAAAAAAAAAAAAAAAQIDBAAF/8QALREAAgICAgIBAwMCBwAAAAAAAAECEQMhEjFBUSIEEzJhgdFx8BQzQqGxwfH/2gAMAwEAAhEDEQA/APMs3WDOwjwHYdAvhXzFgPnjjNIBtK9NiP8AWOlriRufe28nznDiQviAm3zHL6czjIzamRpUi3Jv1/2P0xbYl6TLziR/csA/NI+RwNenuvS4/X+epxaylfn/ANXy3/7S2A15KRd6BtWlBInbmD6XxPkaJci4AEknkBzJjlH+pJGI87TCuwAMC0TPTBfg1ACJuBDt/wAj+Rfc+L3U/lxRulYiXyO/dglS6GO7DKpNyAxALibHnpExtyJxXr1gx5iSZHIDkB1ti/lmNWudRgsjDppOoAR0EwPScDa1RdTWsBYEmNUKCbfyQMR/JlVpE9OsFVgpHiAuV8Q8geWJITYMxH9v+8VMplWclVCkxv8A0/wfSfUEWyCqbwSbxYfIWgev13wkkkPF2PNUFoLEqNjpvFvrh+XRAzQT8iOQtivRy12MDa1xYyBP64myuUMttyO69MQlRRPZJxHKI6lRJEj13vuIHqcOoZMUiUGoAXIcqWJMbFbafOZxPT4YSYOnpZl525YWfpd3RDT4SVDBAs3BiLWE74VStcAtb5BbIqWh4swuZINvLSRe5nEddb32vMEzF4/J/JxFwjO6lCqsCPD4b2ibDcxfF/N5JSbd57r/APrjO2ouh1YNBSblvKJ+vh/l8Q0kA3j1AKk+tsW34eL35fP6Yj4fwXSt7S22oGxiDabYZSSXYzTHURcXMc7sD7eHEtSm5VgxF9vE0f8A24uUOFpYy9//ABfw2xS4mwTwxLXO5svLnvzwOaehaYOzdaSYMaZifLy9cDM7k1q0u8OrVqCnxKFUGYsfGx5yMWGzHeZjweDnJ0qhIAUkWi+/OZPXEbUD8MpDEEyRyk+2NUFwZKXyK7KkXLz6f6wyUABUtq8xaf3xJUyvKVkbnUse3XHGyEp+SdQMhhIFwRf2+WKJryLRAoQ3YtJJm1tzOHqyKZBa2wZZHvh+Xyaso1RediAd/wCWPzGGZ7hrUxqsUJENAtFiD0N7jzB6Euqb7F3RJlmQGfEdyQBEemLtCmairqAgD4hY+oi5M28jbAekwHQkG5FpH9J6/wC77W0lGmFogzd/EZ5CPD6ALf8A6x0wmRcdoaLsG57hMiJGrdWGzgXO2zDcjb8wiGGANUGW8gbbEcr+d8amnmtQ0GxN0P8AQwup9+fXbmcZ7iYGrUFjUNuhBgj2gr7DF8UrWyM1TLHCqABFQmygkgHnJCgx1PLEKZk6b76mgcpLX+v7dMWsn4aIIEFjM9dO3/cwt/xwNy7WHRRPuZ/acHuxXqiSvUgQPUn+fzbFFn/15YldyfecNqRFsUiqIydiymbek4qIYZZg+sj9DhYVeiRv0U9D4hO2Fh2vZO/QWaqCIE+Fp8oMfW2HtTDabRYg+dyR9IxzieXCpSqCJKgGAb2N52kREe/PFjMZXTXRRqAqBSNUHxECTubXBwHBtaHUlYMzDQyt1scNylSD5Bvof9HE/FKRE6viVoPW0iT5nA9Xgt88T4+CqltE+ZEus7kKD63X9sGaMNSJFpYtPpZB/wDG3ywEassg+Yg8tyf3+mDnC0mip3jl5i4/TCZNRHT2VtZ75G2DA/WA389cR8SpxUaw8QBHqY+ZmcPrGGUdGcexAIxNm6impTJ5ASPmw/X9MTWn+w68l7hyd3T0DSHO5iQT1PVV3jmf7TInNVAzE3JLWLH3M8yZ68voRaqda+XhPnImfcz88QnL6q5BuFOo7QbC0jlJ/U4RPex60NocOJph3hFIBHU+fQT/AOMdo5UFrGwifOx64j4ln3eopkAAErPmPi9Y2+Q2xPk6C07uCzFVKqSSADPxSPKffHS6s5PZZpZVZEuI3mDbFnLKAoh9oNgw2O3I7frgLnuKIGu0ttYWA+X64dls3Isfr8vl0OJPG6tjqaYbOe7mtqAditpvpggH4iZmDERbqcHs1QeJMj3n98ZI1iQyzqlWYyS0ERuWUT1+QxJTYi7OSoAESwOwgbAADyN8SnjsZSCtanY+OLc7YdkqLEDxSeZkdeuAud4vqGmAF/pHP19fLEuU4kNMN4l89x6Ec8B43QfuKzS5qm9Omz6jCidxce2M3muIFyrFH1AxquVi27DY2Ow54hzZMNDkqRsdR9AZBFt5mcVa+YYahMRp/QkwY/5GQTzGKY8a7FlJkleqCFGr4RH5o9pMDlyHvim5H9Q9YOK2YzIBk26c/lPLE+TzS6fCZJ+JWAiP1H6Y0KD7Iua6HVNAY3kW5zFhP1m2J24aTTNSnDqAZ3kbdOn77bYWcyw0ipTJBU+Jf6dvEP3G1/UDnCuItRJNtJY6gBuJj09PcczPVq0GxnDmAIBE3gxsZ295jb0xpq7Kpai/iEQSALgb2HMTK+pXZjgTw3LFa9O5hhrGwjwmReeYj0xzPZoyzc9QA9vEf1Hywkty0N/pBlTLGnUKSsgmDEiOR2gr/OeCeezJLQNiI9FF/wBABiHM1FNRW/4sPYA6fkCB7YgzGaGqofIx7n/AxTtoTpEVbMajI3n5Rt9b4h4xUBJgbkMPLUL/AFX64cKVlm2KuaqAEAgmAAR53j9cWiiDkTmv+GoHJR+hJ/UfLA9Gin64e1X8sRY/pH7YrB7AeeHUaFlIlC28uWJK7AgX2AX6ScWXyJXKmsebhVvuBqmwNriMO4rlhToUFhAzFyWHxESAJtEb9euLqLXZByTB1d9QnrAv/wARG/tjuCvaJAtKgqzYMYJnSfCIFtrfOcLHSVPsWLtEnEk/9NSaW3IImVsYsOVsEMwpCZV5nUpsVAgroBuPiEgxzAxAuYY5J1KqUEspkBgwKnaLgA7T+cxzw+tmAcvl7XQwNjYl79YkAe2BFJJ16Hbd79lbjR1d6TMkg3tNl/38sAyt/bGg4vktGtYAmmrCOhkg777YAr8Q9MTdqTspGqRGAdI8tr+eNLweke5DAxIYGSbEXB+v0xmC0MfTGv4JW10liB4mEDzBiMCatBTBHErOfVW+YxCM1fYdPSJE/XFniQ8QI/8A81P0P+MUHI1sp2J/fE0it0HM3V0wdpCG+4gkHDamYmoxDA6o/wAfvh/FAPDb8p+jAzgZlkkkD8ob6SRGIpIpyLb0wGozPMH2JH6WxDxTPHxNzNh9f/PritWzBD3O23vc47Xpyo9f2wVHasEpWnQJAk4J0ZVp/tn6DEi0dQAO/WMSMRJHpH0xWU+WiMY8dhfhDgs03mjWA9e7Yj6jFLNVTAF9ufniKkxXnzI3I3BB+mGvTmLn5nGbjs0ctCoTrE8h0GHaSCYtecdyqGYvEc/2xbakoKCCFAg3Ek/+cUddElfZEKkqROO9oqo7+sRYarCegA/bFUrFhtcb+uIMyS4YkmSRN+d8LGOykpaKNZCYPUfucNRyqyDzH6HF1qFlB6fO5OHZoBhIAFxtzscalJdGVp3Zc4dmwYJ2axH8+WHUFXulnc1DfygHA6msID5/uccy1QkgSbHEePovy0G8pxAKElgNKkfMAfpiBs0GIHmx95jA7METGJcuYb2P745QSdnOehmYz3xCbR08rc+mK7VCZ84w3MPBj2PyxIwuf7h+2K0kJybL5pfB6Mzf9wX9sCs0p1X/AKZ+hwWyl1k8qbQDf80e0ftgVxKtqaBsEUfIDFK9EVKuyOml25wp2nocRruMPy48Df2/qV/zhsbY4L6CWcI+60hzJY7Wi8Xgcybf5xY7UZLS9BbsWQHctMmARa0xsP3jC4lliKGUBOoteALgErC+tz88WuLZktnqGo6+7CAQCBaW2JkCT15e2NLX/Rmv0U+1+U7p6dOw00lJHNSZLKbXIM+0YWO9q2Z81oZg7IqpOwMCTuTFydrThYVq2zrpI4HH3VhB625WHuJ2tuJxPRI+6qYMipE2i/Kdzvtt0547w00+7q06kwQALEtZj/SDcgelzjmVJ+6tT0ktrDDwncAbnkJxNJF22X+LUwVpkGdVCD1BHuTzG8YyoF1xq64Bo0QFuoYOTAIk23aTYDkNueMqNh5EYnN7sfGqVDGoyfMmMaPs/TimCJBVxI9QeXyxncyx26N+041fDaimkuppJCyY2IiOd+mFk6Wwpb0De0LCmy7/AAlfkzDFDMZYlrTJE/oRHWZGNLxGlScFzUAcWCFZJLOAY32Go+UDmRgN2l4X3FVFNRKoZVaUYEXAsYmDb5EYWLsbpbCOdpeBCJurb/2qcDsrR/FbpDfUN9J54J5iorU6ZUELB33uv+sC8vVC5iP6lI2neYj6Yku2UekivnU/EE88S5hPDzgGZi20fPbFfiRuP5ywWzOeqatZ0rUUqfCqqFaLAKBAiBIi953w3hMXy0C6DmRuegGLoyDyq6TLaQBzJEAj18uWLXCcg+YrzHiZr6VjxE2A0wFv0iAD0xsOF9lWr1gpJ8JJXVqEm5m4Nzpv7HCykkwJa2YzOZErqLAwr78rgkfO3zxFVXSojr+uPX//AOLg9DQ86p8QUCHtAMmIP5p6gW3ny7iPC3oN3VQQymGHQ4WnpsZTTtFJFLWH6X6Ri5UhlHhAYQPWecdcXuz3Dy1TfSADfz5fXnyxAaJV2kCQwnpY7YE2rpBgtWwT3fhOrcX9/PDvuk0XYbBhN7/m5b9Di2Mk1V+7UeJ2AA8ySIx6vw77JlWgivMiNaSCGkib8ufUiBhknVoWcknR5DV4ayBGYahp5Gb7xbyI/gOK9XKnutWk6S8auQMDw/LHqPF/s6qLMnVcmnpB3J1GfLSSPYRjOr2bcqaPdPEMfhNjYrPQmB7kYKlXYE0zGLT/AA18x+5xFw9RqkdZid45euLeey7IpQiCtv1P74n7MqyEuLGGA22Pg5jmWj2OCn8Ww+Uge6Cb/FvE/wA9MPoCdR6JP0Y4n4is1VeLMoPoSQT9Z+RxDQb4hG4G/QAn/GHQr6KlSmur6x6ACfnOOsPF/wBWGPeo3WP3GJRGof3NP1w77AuglUSFYAEAUkn3Ck/M/rgVxKiVdpERpEHnbf6/XBGrmJ1SsSBqidhELfA3i4lw5sTaPkP0xRyTZNJpDK1IqhIEg+E+Wx/bFc2+WNPwXhtB1ZazsjENUaFJGxZFtN9IdthyE3xnxlvGQxIEC8Tb54SMt0NNNIL8addeWRRBVUBkNvI3vJtG0c4wx8uTnwkNIhYMkg6Yg7mJOGcT4sKtenUgFaaqAPF4oJPUm5J2Pth1DiynOPmqiggtOjUw6c9Bmw6bmfLGpyi3+5m4ySo5Xoas+yNMhiDoDH4ViwJJj3Pqccx3h+bAzLV4UKdRCyDvsLg7enLCw8HGuyWSMr6OUc2zfG5BHMXk23vhyVmYGZ1L52tMgz6Yr8IqfiDYkzbzIt7gj54l4YSy1t/gcmPIzzNo9z5YyKKNrkyWtTmmtQEzq0t02lT0k3wJq2kdCf1wVyzE0fLwkjlut/rE4G5tPE/rPzE4WkqGjbsgzpufUfoRgtwNzocTsA3tufoP0wKzaW9gfrgx2Sy5LtqtRC6nPlf6kK3sDjn+IN8i5xZNJp2ghpYdCQrR8oHrOKXFsiO/alt4vB6ydI9xA+XTBPPgu2sj4qoPl4l5eXL2wztflvxKLj89KmSf+Sk0m+ZQ/PEYumVl+J2kpNClbYKI25OP2wJoU/8A1FOTAFySYiL49GzfAD9xpZp40EDWEBao5JbS8Eqi/ED6npjDMyrWLaCFkkJqJhZspbqBEn3x209nWnGjuS4WKlVdcBUXWQR8caQF9CSAfKcaSn2EqafxKtMmr4gykkEgyxuALycGuGdm24mFqZfLrQoKroXL6nqVInvKjQGe8bDefPGr4b2WzaGmjMrimrhajBSZ0LBJK6yveTp3MC84WUZ9JCKcewL9n3YsOBVFTxKy7NuBqBkAfmBHyPXHptHhqq0gD1MkztznGAynZXiNMO9OoVdmdtLVJJFgoJAjUbwdgI25Yap9pmapkqXaQYILEXG8+c4eNLuOycrk9M9U7Y9thlA1LSe8ZbMDt0Mbzjxx8w+ZrhmYlma7HnJ5zgZxPtK+YbW0k+vkOZ9MRcG4gRmKY2BcfqD+mEy8pKyuKKiz0vKZeitDUtYqY/oUfqmA9fh9OCTVMkwvhFydtlwJqdoq6lk0vp1MohYsBM2HPbFY8YrMVBWoFJT8v9W525fvjCseTuzX8SpXqmmwIJmd+e56Y3XZH7Ta1Mlap70MQJYmV9MeedosyfvNQWtH1AP74pJxVqZkC/L9ZxugpcVRmyKLls+muA9oRmw+nQumwBuZ6x0xdrcHVqfd8j8R57b+R87bY+asj2urI2pSVO9mN8F0+0rNAECo197nFU3XyWzPKNO4mn7ddiaNCtS1VYSqfEfzKALsZmdpn1wKo8HRq0h0FNnVQViAq/CANXw2WWPSYvgr2F7N1eJj7xWqRTQlQCA5drG4OwAPPc+U423A+wq5bL6CZcmSFJhmHw/FsSBHSCR54jOM6+KKwml+TPMeO9nqdCloaqrMjFQQBcHSwIhzMPq9qjdJGOpJv8v+0D98e25v7OauaU1MxUHfGo5APjUBlCqAwgqFN4HTGb4v2WoZdKqVsyMrmQjBEDTTqo3MMyFr3WJkERzvSMZeQOarR5Mkmq88j/8AkDh+mT7McPWkA9pvG/rjtOnJjyjzkkACN5w7dsNVEsZm5bzYD03xzKZA1swS9qalmPkieKpHt4R/yZcXcpQLOqiJ76TNgAsEseigAnbri/xVe4y7DTFTNPAXmuXpnUJjnUqeM/2TtGGboRbBnBXNSqrEQalZFPQBw6x6AGPQYHUcuai6fzAif7SdL/8AxPi/6mwSyh7qkrj8mZpn/wCCz8sdyydznHJEinXaV31ISVYe4ge+Fg9lJrRUzWXD5oLA/KIBsYAtcC8+W+IMjQV8yZGqmHNhzWTG0cr+xwV49wdqWeIDSCA6NZZQgaW5Xix6EHAbggl6jEkRTcyP0NjvMY0WZWUO+GoztyAwsNI8E/8AL22/3/IwsLSDyYR4E81V2kuLnzMX8r4N5PIrTzTKV1KdXhUn8ym172P6Yz/DNwwNwdvSDP641OZyZGZAlVlVNjIUMXja5gXPO533wyegtdFBcuFpVgAToYQZgjx6ZMjmPLpilxCmO8tzUfpgvwRl+8VUruqUmVwzlh1BBGqNRm8AEnpuMd47w9mpUcyqMKNQEBo2ZSQQYFjzHUe+J5rVIpjZm6l4/t/xjdZrhSZbK0qVNmcvqZvAysdSwkmCvhWJUSQWe98YV/gHuP1xpMlnMxUDVDVrlaag+J6pMDVtDAQJIv188Rl+JVbZpuBdm0YUqlRGvVppNWoyrdNJGnu5ILlTvaegIxrm7IUq9GkTS7zSGvFUQX1MWvH5oJ3hiOQxkaXadHyyTXzFFadRDTDVFIOlhqZdS6vCNpNp/NeDGR4pX+7uqBqlBnhW1VDqHJpOy9Y5264hLIr3YeEq0C+0NFBSYJRKaEVgdYYLqcHSVYz4ICgCZlo2JPmuazZJbz6YJ5rL1FrVFKJNMwwpaVAOwKkjltzwPrZVQ4DNpUjUCfGedjp5zbFoo6rVG67H/a5XymWFAUUqKvwEypEnYx8Rkz1vghkvt3rrSYVKVN3vpa4HkCotbrI2x58EUUCxJRi/gVVlSumSGB2MqsE7gvvfAlqMncek4rv2R4p+D0x/tozyUiv4bOVnvNPiXVcCAQkiRutsYPOnVVqa2J/EAZtrsTqJkeuEJbUJUaiSbgD+DD2yDsrMXXxvJJYEyJPMyfiwtryOoPwSZLKEUcwGXxoyrPNTqII8sR8JpMuYot0dfqxH6g40vZXJ62qh+7bvGDQb/wBRi3z9sFzwSmGBFOmLgyBcR4rQN/FjFP6mMJOLNccLaTJDnGA3FhJ+enrvPLphr5ptpFw3/aL7t8uuF93omZa4N7ncGf8AeOV0oXJfUT5m/JfnjEnGy9Mw3aBS2ZqsTJn9FX/OOcQy5+70oAnVUE7THL6HG0/+lKWP4aGTuyyTIO+q/wCXn0wJ7YZAKKaDQsMTAC8wp+V5xux/UKUlFEJYmk2ZepkQkeMQx8JIjWkkd4JtAKkRMyPLEaUpAIP5gDIIiRK/Mhh7YIrSYi9UEKhWNvCWnTYWGpp9zfFSvlgY/FGw25wOdsbuUTJwkWuzvaXM5VhUy9RkllBA+EkzpDDZhvuOuNGftfz5qisz2SRpVQqEwQNQ578/aMYYU4MBgbg++LK5ctsRM6ipgK5YmQI5wNvlB3P9Ba9o3ud+2/OuEKd1SA/pXVPr3hbbyxj+Mdq6+Zq95XqF2vE7AdABAA8hgTTUGRN4kAxfeRM7iLdcNqKRv0BHmDef29Zx1ezqXguvmLhpBuNuW/8AnGq7S8Zp5xA7VGNVxTNRBSCiiVUq5VgR3geSxUjmPFa+JaBy3xPlAxMLMtaN56CNzgL4nSVmj4DxAUdOqSoLEWRgbcw/WBc222g43549QqqrmpC1Ki2q0zRAVtKVCHGtYNMaTpIs3ITjM9m+wWYrgxThgfGajFdN9gGFyfIECB1wS4pwjM8MzVGpClKrE90XAWUk7wVJAOvVA2YEYzytu0h1VVYU7bdnqa0krDM0lV2BnUSSCBTMFUuvdj+nrywM4ZToU6dQjM8Prgmoy63CuQhR1BV1G7qs3uNpwdpdmKmbqmqGIKiRRDQk7fEDsTeB03GAXargedy9KtUemjU6ulRdAaVzAGoEab7gqbCT1ninHI9KhpJxVWA+LcepvSpCk/jpUwG/CKqRpcvLMSS81HMgAXmByzPCawp5ev4ZLKRq/pMAKd+mu5w7O8I7uhTcEguuplLKfKQAZkzI8p6YgygUZOsSbkqqrIk3BJiJIAtMi554345UtGbJGwJUNh7/ALY5iatGhQAZEyeVzbCw4jsscO3j9sa3jFKHy9QfmQGwgfkaPM+In36YynD6kMBMBh9QZwXzufmmoZpKqFUzIAB2F7DfC8qteylXRo+CcSy1LPk170Knhex0kNAblOlWCkc7Lgx9onbbJtk/ueUolV1q4YjStpkgTqk9TFsea8R4oKjeAERz63B/bFCvWZjLEknrgNuRyikaTsn2RzGffRQUMEMsSdKLO0ty52F8e1dlPs4VKQ+9or1LqSKlQggWgi0mRvF8Dfsd7QZNcnSy1J0+8GXqJJDs03sVEwsAQTYeuNjX7QLlqVSpXimFqPHeEKWBbw6Qd5mBf5YXjHyc5y6RhO3f2cVS4bLaqylFQUyELUQhlSrGPBGpbyb8xtvuzdM06IR0ZWgShE6RHwjT4YG1rYvZHNIVlfzeIwNydzax+eBPbHi1CllyazaVaU+IqzAi6roOstHiAA5dJwv24p8kDk2uJQ4p9nuWzIqPSVaLVgAzaAbA3hdgWIEnnHrhvaPsdl6+WZMyE10kBWqFCER+a0DuyR4lJgSdrHDOB/ajkqoKCqtI0wARVXQI2EEMVPp9MZf7SPtOpBVTLVFrOdQbSCKYRhBQ821WMBgBpv0w3xS0d8r2eW8a4sWgclACiZgbc9h0G23O+AlOv1UGTzw2q18OFEgTBAsfY7H0xyVIpKTkyalUtED998H6/E6ZyiqKKarDUBzDAk+4EYBZVAQ1gSAGFwIAmd97csa7L8XpytRUAlgFUjwzqNunOOlsSnrZSF9FTsjmGiqKcrU/DC6RfcrMkjmfrjRo1XWkvVgsLeGCN+TTEW9BGM92YZBmakDQo0CGvBFRAZ2m840yVNTUhrBg7EbWaD7nbz64876nUzbh/Cipl8qGq1gwAgP4iASQHIJ232/ziDiNABkCgHw7wAY1Lf1+uLGZpVDVqlQ/4bMvhi/jkjbp1m+IatFrPLlWbRJA2LjTytIHl5Ymlu7KeCTMpU7xwC8ajzAgb87xA/bATtY7BKauTrDVN428PT126R0xpqqlWreJgJ0wAfESGAWw3mPfGd7UJFakHRjeoSp8BIkew9cW+nvlf99Esv40UuEcQKUXXQD4puN5EC5tGxwCcQItI357Y06cQDI8i9FQpIEgBRpB8wY8t8AeLAl++IgV9TgDprZf1U7Y9CPkxSXgo1cwTvHP/OLeVzdoJid/2n/OK7ZNtUR0vyvtf3jESm+KtJoRWmGKCrq01ELlmHjU/iQTsAfASepGGN+FNJ1GgsXDlQXHhNiRcXIlbX9cVsvmvytf9vT/ABgjUzM0DT1MRMoAQUJiDY3DbWEA+Rwt+GPV7iCK6QSJnTzG0H9OWPZfsYo5UUgUKvm6jNrIILUqS7gD4lmwJG+sXtA8hSjBYoSZXZhe/IxI8o/gKvWrZOuGBqZarT0aQpiaZNzrWAwPUWN52w3Qj+SPqgMDbpfADtL2NpZx1qVHqyikBFYBCDOoEEGSwtPpjxLKfatxGjUDVKnfLOnS4tY7hqekg+c7HY49Myv21cPKAu9am3NTTLEHpKyDg2mqZLhKJrOHMlFhTARQwHdXA1qBso3kDl0viLtL2Z++UO5aq1NdRJ0hW1CTAOoXAnHkfEPtoNNqa0qa1UpOSrMxDMniCxpJ0GG5knw3F4G94F9r2Rr0lapXWg5+JKs+E+TBQrDzt6DCQiorj4OlfYbPZPK1aS0qtCm8JoZtCq0rA3FwTc2OPCPtD7MLw92oK+oa9ayL6SDpuLTuCN5E8xjc9p/tip0XzCZVu+Lqpp1EC6FqadJ+O5AhTYGdrXx5RxXtQ+abvMyzVagteBAvsFAHM8ueHTrpHU/LKWepj8NRf8NSfU3+kx6DCxWr1hqn2iMLHPYUiNCQCZ+uOk2kyYwxR/OWEWkeeCcjtR7YRNsNjw46rAwMcGzisQQfPF/vNQ1M23M3MwSN+XXEJooKhE2AJhgReJ0/79MMyWWeqwRRJm14H1xzjewp1o0nBuNZ3L61y9apQAguVjTtYxBBsLEch0xFxPj2ZrmK2Yq1XQjS5YmJgmI26QPfFd8wvdlWVxUXSpJYCY5adNyBzJm/livXrad+VvT/AHiT9FlT+THtmtABNz/rT7tHX/yPZmY8yfnjl2a0X2nb+eeNUnBGSkajUylSlTUroBHeAm7GIggSpN9ViLQTzqIFc3+hm6OSBYK5ZWm4AmF06pxfyaNWd0piQ4ttaBsTFidNhzxcp0qbkk0xpNKp3ZddTnSLbGCwYxruQqgkbnF7IZwhUp00Cs+k0rFajAkgAlAGK21ATE84GOk9DY9Psy1Sv3JBpOSWpFX8tQKuvyt9cXcjnnelSQBfw6qhRbxFmLXEybwJwTzHABU0N3WkmUi4moZYeMiGIBvMGxnYHDuz/B6R012bRSSquokeHUvijUfDcA23+mC5JxsnxkpGqy9RKNfSNJjL1V1CnplmZmFtRuCwuNvMjHK3FoRSBJbL0ikoCf8A3ItoPqNR3kiMVKuVKO9UMO7mFeV8V0YgKkyQdFhbfoYjpMjhVoqW0KtPU8KirqLAQTJIJkTfyMRjA6fZ7ixSr4U0a7hvDgMpmqjU1DVXqwGtqCWXTyAHnzBPTHnNPiRJVFEnUrxAtBsDO/Iz0ZhjXJnqgpGk1Ss4LMxLBgZaSQIEhTMkT8tsUafBqQcsEeTa2vrA52sI6YkskI3aJP6PJfZuOyjNUoOugyM0JEwBDqZjlbl5A4F9sMnRbiWuv+WhqTUfCfEEYkmb7gAwJIM8sUeH8cq0Ayo8am1kHxsWIuTYmT0OBvaHj1SvBqBnJIAK02ELJNxp63w0Mq48UcvopfcubVGK4mjoMyx8IqVCsA3jU2oQIFrfTAehnTrpkkkUyNIN4GrUbf3En3xuuIImbrpQ+BmqgBInUTo1NJgajI3tAwJyWSotWr1Qi6UPhSxUgtoMAiJhpAO0eWPQhL420eXlhWSkx+aq/hisPFNmiQT8RHseo2AHvU4dkqNeo34iUpUmKhIDMPEQNAJEzbrB3O97NcTFJRSuVFPSpJBBU6tNxYyG8xsb4z+UyFRw2ifwgXOndRIEyPUfXC49dlcltKirVQgkEEEWINiMSJWKwD8J67Hl/DjTU+DDudDsveswKVFOoarFV1KLkg32iBPkD43w2pQqlKoYEEgaoBImdgbbzHniiknojLHKNM41wSpIHPrHQ9RitmqjPOsnUABJM6otv0Gw6YjpVys9OvTy9MWzU2IMHexv01DBWmB1Is8a4gFpCksaidTkcrAKP7hB9Lc5wPzNM6xTncLBNviAN/nhOiCmCS7Ek2gQNovM9ZEfriCrQYgvOrreT7/MfPD0icpS8jKiwSOh/m+E5MYlSnrUsbEW9RGHZ3hlSkwV1I5gnYxgWrDxlV12Qs5jHajyB1+vzxGxxyoItgitju8tBHzwsIG2Fjjqs4ThqHecSKOu2ImwUK/ZNTUjSxiCbTB2ibdL467DvGgaRqMDpe2/IYcWDgDYrEdWkiRHW8/PF2hXpAE1UBM2sSzctXlynqTbnjg9lniObTQ5CEPU0gtFioudOoz4iAZjYfOvTai1AKabd7qlXDWK8wVMyZtNo89sVGTWQTtso9/oPPE4YLMkSPoOgHl0wjfgol5YigW5iRbyX06np74qM5J9sNqPM/z5+eLvDuDVKzLpR9JMagpYCInbpIx3XZ25PRb7J5hFzCs4lQD/AEm9ojXabcr42FfjSqJ70a5RhdHWdM1GEUwQIDARbYjcEA+GcMSjlatatSbWBFIuDp6a4i5m0zaPfAapxd4SsjRWVmDMbsZgqTO8+JT8jvhHHm7KqSgi7TBYlmWVoMCzKWGoXuHHhLGdQMSQTvGCD1EZFzagroDICAQGvABWbMqEhtMAgCPzYH8Oq7UUIBqSNTagotqAKwfCVLrBmxH9M44CpbTSWUeirEa9mgKSdRAF+u0k3gYZomm3/fk2nGOKUc1Ty3fVGp04UaSzKRWWAzBVJEFQfEAd9wcBeIuWydGnTVqVKmxapCGUdmBQi+ozKgHdoBvpgTcOyNGtVoU3LllplkFNYUbCPDqdNJ8Ra8gGLkY2uZ4Lqq06asRrRTSemBUTMIstDtUhNdO+olgWAU+QRfoPJJdmd4V2fq/cgpTUqt4U0nW3iVmtMoQjXA/5XN8XeHUO9fTDBQJ7saYY2ARdVpJtf98amnmFWjUqHMWqu1NlI0o86gHp6fhMAeLaBEjfGW7Q9oaeUerQDJWVlptKLocvqPiD0yRq0kiY+KDp8JBk4Rld9mn7uTHH49FrOZSiEeumh6Zolz4HXS4lXAAMDQygEGNIJ3jHcjwql3Ieq1Md4HYMJGhVkBoJJMva0WGNHw7ha1MktMvl3pQ5YBWKVCzHxsSZLbE2BJ1G02EdnMozVWrVqphyadMKZUKjFlMMzFVciAjHZWubHE3hidH6nLxqwdn8gUoo4B2BYJ4Vg6SjTGqCCB6nywIynDjUqKO7eGBCkF7kDkZgmf8ABxv+0VOkUIpPoqVE0rTBE1AikBF1ybW8O0gze+M3lK2Yr0HFWmlJcsVXRDKpJhirkGAAIcgESYkXuYwxqL1spjy5ptXLRjsp2czFbNlHpnwMO9YiFpKSZ1QdgAeZ26Ymy3Z3L5nMIgDZNSrW+O4uo8d56+oItjVvoputao1Q0WYuSFNMK1MGUIk610yDqE3xmO1PGBUrPVMXaUJ1eMBQXADBW0Eu0MQAdPIjFIydUibgudsP9r+ymWo0KVMlg3d6FqESpMgjURY1DfTJFjA5Ra7Edmsv9yqFUgOjCo7tqMpcgxACbnT7meeK4hmGzmmnNTXRYGkqKvcrSYoqtqLzTVQAbgiZkjBN62mqELt3daRVZAstYrAbYLEatJBvzkY5qqTYiTdryinkM13b6GQsoKvTqS34YZgpdGUgMrKYkfmgi+G8SyBzIeiaqGqsMIsljGgQNTVW1AxCwZ5zj0TNdllrKT3QbXSWjSIladOmBOrVMkiBuOVuZxhhllVzRqZko1MGGJdhpIgoLTI+RAO1zhL3aLRlGaaZ5/msq1NmR1Kspgg/p64YlXSf5ONt2h4TRfKd5RnSjNBIAaSCQzkgfEB4R0g22xhgZ/n8vjVGXJGHJDhKi33gbbpE8j1EftjuUCrUUlQwnxKZgjYxBn+c8U0eCenMYstU2kWI8M7kf764PQFJPsuU+J0yb0UsRGlmURsBBJHrO+J+LcSFSoD4jpmdUXmLeHlgXWT0BNp+t/8AOO5OkX1I1RU0iRqJk+SwDJ8vlgcU9j/ccXT2iLL01ZmWwJNiTEdfKT+2IszThomfbBPL8CJrDws1IMC39Wmehjlz85xBxuGzThFCDVAUbA2B2852w1q9EWnVv2UCMLE1ekVMNHthYJ1DEEmD7+XX6YjrRJjabemJM3mNdRmvfrvidadNVBJMxsImb9bQLX88HoTvRWQAb79P8/4xYZNTyZvyJmfP0xDTpczc8h+58sWUa08zuf5+mA2PCNdjlaJEifPkDz9rWxBVIJtf9Z5nzn/GGVHBPl+vriNv1xyRzlZJoPwxef4MbPhVZKK5cACnXBDnTVcBxcQYPgJUTIJEHbkecCyVXK0y5SlVLrqVCpLJAlagLKBYbANeRY2xzNmlSDEx3jANTBTxQQBcn4Rp2Xz2M+GMpJ6NWLG1tkHbAUjUlX7xoizFkQclXV4oW/OJJNsMqcMNPJo/c2ZjpkI4KMg1MT8SknSRtF/PB/hfZRfujB1WpVzAhKqMXVV+JRoEEHUvMcjvjlTI1csdOYNNlu6hTqKajpUHTMg8lm0NzwnOlSLRgpSSkgJ2b7E1a7zTeHXSbMFdWIlIB3jwkxcTiHg9RVqgVaQJap41gwQQQF0CBYknY8iCIxuquUp/dVotpU6NSZikusmGLKzhfEqfFJPPnYYpZniFEpCqGMlalapRWm7s0bEa2RdCkmLy08yMd9zTs6P06buMQRwzi4y9Yvk2r63DCq+rZbOVQEWaFJlyZsB1xHwunmny4qFy+VQzBqL4auk/CmoHn0sD740mU4hQoaqOXRUqLa7APVLOpampcBWYI0ByRba4GKB4Jll8FOuZqVO7c1FCLTA8ekc2IA06tUE2HXBctULDHHnfpmr4pwlRRXLrQ1Pb4F01QxU+MJcMSVJJW1jzxh+HcMpnPK1YsaVMwyFdbORbSVJWDNiDtGPRjwqhma7M7FKdGmTZm7xSSDZgYZSoHgYMZURscYfsZnDl61Q06i06eskljqGkXUMYk35wD0xLUVzRoxt5E8bWuy3w7gbUqOZoLVzAFY6qYFAzFwCzaoW4EkG49bBP/oy/cirZtw/esNHdhklToYq4eywDPWNog49CyWaYVG72rW7qoWZQWYrUUCGLCC3U7RYX3xRoIKlA06mZI0yVoCkWV50lGsAJJkxHMeYwiysb/DQv9Ne/P8eQFV7O0KVQPmMw1an3IUaaYBUGSCGqu2kgX2kEn1xD2Xp/ivSFRQZJDvT70SYKeFbF7zNrjpjSZvihNKm65gCohB0dzohj4WJKjTABF9zcRfFHtBlm76hU1U6rM+lxSIOsf/1MYHh1gEEcr2AxzlyRfDiWN8aq015799DM4lOrRYFga1EyxVBcuRIZpMuANR2GoAc8CeAZWpnK1OrmUql8szKahjuYDXaTzF5G0BTa877LGkveFqNJTW0mqC4RdKjQZDCUBcBRTi95NjGC4sjU8yKZyozCNrpvTpM6HxDWDqP5lUDTqBHhaZ3xaKV8WYJypcq6EtMpWWvRYOrMTTqsyI5AJ1rBOmn4pK6oBjliTNUhmajUVWo9WWq0xuVlizSdQSxYAk2jlhua7MjLZenTqMPvKg1O7MHTTLHwNos1Qz8RncjYA42X2eZWkVFVkLmqmnvajiygj8IUx8IEC8AkiTtgUm2gvL8FKt/8GU7GO9GvWdaFSs5ENTNdUVWsGHduCGYMJF7AnpgV2xFKlXYnvEqCmHgsGBdyCQIFgom4NyAcHe3HDVyuaWqF/DcF2pJq1KFIipqM6TNt7T7Ywr59s4BWzThtPhMLDuBJvpgQNtUSZ5xhkr2yUpqO4+Q9wqt3yd2GXvbsfvDysafFpBF6j2kNIsOpxU4n2Z73LmpSUFlcmrUDLpJIBGkKB4Y2AE2JwEpcRbW9anY61gQrCIImGBHQY29XiWWFFK9ItUrin+MjJ+EDKy5UBUjVAgWJZSZx0rjtFo8cseNHl+m56g+1v574RrEmWMk7/wA29saLjPAzUqs6Ojlk1laakeLwgjSFGnxGIibYzr5Zl3UqQSLgi4sRfmOmLxkpI8/JjcXTJ0ravRRtv6nzH6Wx0rcEctuo/wBYqK0GcTDMCDa5tH6kdMdQIy9k44s6WgHof26+xx3NcGqKNZhZGoCbkH+kixjpviFSRdTvuP8ARwwZlghWTp6dL/TBX6Al+pHmsxqjrFz1P7Dy9cLEBvjuH6It2cmMTUh8+Qw2kl/P9MSatJmJ5+vr5Y5jpVsebeZ8/wBfTEJflJjHaj9NvqcNpgTf/wA+WFoLdjlEEW9PM42PZvJMlMnUyO7QF0CdYGpTqNwFJUmAbEHnil2X7NfeS1QvTVRPgJ8UdVBgHTItqGG1qtRGNHMONPxU3ZWZrTCKRcBpiDtPLE5/LSL4lxdtGi4iXqnvH1TTUCqusKHuSLJpAXzXYtMXIOW4oQ06RGnxCTJA5rIEe8CSDi/xLjFQp92IVWQn4Yayg6VkcllrySTufCMX+w9DKVdHeVUVkBL0qqhg8GdSkui6QNwxkEDwsMThFrbNU8sVcV5CORzdN0NOnVUCrT8A/EimY8aA7sQeTGLyNsCuHU6tPMUQKjqZVmKLJpv8IN7MBMG/UetfNVaSZmq9B0emCzDSp0amLaKY1fEFEHVsfSMbHJ8GqrlqVdWqB0LHu6hjwG5IMC+obf8ALC0lLY7ytw0RvxylmKoDVauTdQwqUjThN9K+FmVDZn6bgiDM0uzldBmDRq9+mgmKiiI1N8bqfylAFiT5E41eeztGrRq0szUqgvSaKJ+HSNJ1amWZUzYGwHPlV4Pw5qdMvW7tUrqfEJHdhgYpuBdgqhWAERcg746VIGKclF2UuOVx3Z7+sHy7gilV0LmGpgx4ais8qJFjTNxFojA3svD5jLU0epWFFajGIDAsIhQ5Nl19euxuKPDeCLSK6ave0dLvUVgCrFRpSxW1yLG5F/QxwHga08k+YUU6r1GmnQakxJhohGgFpXUdIblzwHtUisU0rl5Nfnq9SiuZJzBpinSAKaUbcWcFTNIuTEH4oJ5YwnZfN6AISmxkqNVNWBE7sCLsZid4AGB3EuPGmTTqUmR2ADBqYp6gp8IIIG3U7fKKvAs6+ogL4V/NyBY25+uJTU+F1VUbvpI4oTUHJNys9AznDylYvmMvYwuusGWkCt/wyjABLCOo5DEgy7irUqNRpEP4kzNU1FBOkAlCTrU7xNz+W0DETMaWUGYdq2rSNMsEQBjpkFjqexmFHrtiXgt6LVNSK5VtFQ1wCnhYDwDxFp29Ridu+hZwSi5WnXxeu/8AfwC83wvLJk2rBsxprKF7sOIXu6iqWEjUCxiNXw3NzAw3tlmUFANSWuhhArVJhgHAVQVULIE+KZMeeDvFcnWXhoNY5gDRLI2nQDIiTMiN4uSbDAWhlMw6P3lKsKJpNUDmRSm4DNeDBuFHiJC7TanJ2lRKMYKLyct8q8uw9TNLMZejmXq0+9ECsrONOpdRptUUAnl5Alhvzxnbrjq1VU06VVKjy4a8+H4SAB8AUN7NvbDOE8AcZdMzmRR7hwNFOUapWJIAACkES27EyINsavivDq1XL06yZdaa0x3lyTFJUgqHYACQB4ALwsmRGKbTWiOSMN07T/ar8Hj+fy9QkfiayQoBgyeXLf53x6bwylmeG1DSU96jqCqVR3QbSAGAvbSQI5XxQXgSE1qtM0+9Pi1bqEcsTop6fDUCxDDwjVyucEs7ByjN3neV6VQsukFjpHxS5uU0CTG3nh55E6ohDC42pFfOtVzS1q+c1UmqUYFO4KU1OoSCJksAf1ucYKtlWZBTAKEREgqriJiTaQDPoTj0huMU6qtUrbMBM/8AtNqvLXK6zpJmBPimcVe3SfeWo1KTIGY2WRpGlSWYnawHKfLDL9BZVBqLMRT4TS+6sTUaXCkAgSCPe2/naZjbA3hXGmoqVDDTUIVl5wIKsOUg7TN5kQcWM8QmltTaC8NTG/nB28usFd+VPiOTUgsNUmD4kCADpAY+0YrGLkQzTWN6/wDTU5CuGIWm5Vn0hqguVAFwSIYMbCBv72i7Q8ISpRBoCtUNH4+YEyS25Nzc7eg2wKpVu50khXLIG3ZSJHIo0yAec+nXXU6NbuqTMgy2VQL3gdyr5gT4vg8TT/yixsdzjM04u0a9ThxfZ5kKR6EE3vaRiOMa3jWSpZgvVpd4lOmD8SiBPwoACTyNydl2xlReTz/XljTGXI8/JjcHTJEqdN/1/wB+eO1VFuu5H+f50xXOHIeu/X/PlhqE5DXpybWPTCw5h/P5uMLBFaTFsMcqn63OFhY5HMbTWSB1xaymWD65toUn1gE4WFgSDDwazh2dRDlzTpBTBZvETquyEXuARuJjb3FcZ4o1Sq6v4mBgtbxAWFoiYtPvhYWIJHoW1KkbT7NeHUqrGsaSa6agCQSDMQbncdRyOJs39lWVptWYtVZRJVAwUC2oXCyQNsdwsTjJ7JZEmzAooTuqIFiCxPOZ3t5CMeuUO0BbhlOrUXUTAPiibGZIFxbbCwsPLYz/AIBnFeDomcRV+Cq1FdLXChzrqAbEhtCi94m98c4/VbL1v/TkUxRUaQRrDd7Mhgx0lQUUiwI64WFhfI63FWd7QcUrZnLTVdfEQgCoFVbwxi5Jbw7kxpGLvA0ObqUKFJnyvdkktTYtqXZl0v4RNjJmI2vhYWFf5Iu0lh/YDfaHlC1b7u7s65f/ANpmClgpVTpJABIsMVeyHDKb5LPVGDaqdLwaWKgNDHUQNzYC/KeshYWLwdwlfsX6iKxzxOGrim6AHCM4RmE1AOouVaYbyMEGLzvyxe7P5Tv8+1MHQgdyBuBpJgb7D9sLCxCSXE1xnJZdM2lDIEZOpXdu87nTpptemdQUmRO0NECNvbE/Y+kK7VRU1GmjCKepghLHeAeWO4WMqWkUyTk/vb6oxmRdPviUXph0y+YdUBJFjU2t6C98bSl2dGayb1qlWp3r0q1UkHwyC0DSeQAA3+WFhY1R29mXM+GOEo91/Jj9WujlkOxa8WYwFgaheIJt7+ul4D2mqZisaChKVFpTSqKTGiPiiZiB7YWFhWzZwjJO14Zje1/CGywrZYVndU7t5NpknwkDkN998QU6j0cuMxUbvjTAo0lIKhAS6A2N4CG0btc2usLGmP4nh5PyX9BmbzWg0wiqv4QY2BklPESD1BIPrgHw2mcxVCMYEEnnMKSOfkMLCwuN0nRSaTlG/Z3imderVpKxHh0osAWEwPWMWeLp3VV6YkqLXPQxbphYWO9Fpf5kg32fzzE1EARRSy7NIQSxlZLE+IzJ59OmMXxOhoqC/wAQDbREnHcLBxdkfrOyvUuNXOcRnCwsXMMhBsLCwscK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060" name="AutoShape 12" descr="data:image/jpeg;base64,/9j/4AAQSkZJRgABAQAAAQABAAD/2wCEAAkGBhQSERUUExQVExUWGB4ZGRcYGBwdIBgdHxcdHR8ZHBcgHCYfIR8jIh4aITIiJCcpLCwtHh8xNzAqNSgrLSoBCQoKDgwOGg8PGiokHyQwKSwuKSw0LCwsLCwsLCwtKiwtLDEtLCwsLCwsLCksLCwsLCksLCwpLCwsKSwsLCwsLP/AABEIAKAA8AMBIgACEQEDEQH/xAAcAAACAwEBAQEAAAAAAAAAAAAEBQIDBgEHAAj/xAA/EAACAgEDAgQDBQYDCAIDAAABAgMREgAEIQUxEyJBUQYyYRQjcYGRQlKhscHwB2LRFSQzQ1Ny4fE0gqKjsv/EABkBAAMBAQEAAAAAAAAAAAAAAAECAwAEBf/EAC0RAAICAQMCBAUEAwAAAAAAAAABAhEhAxIxQWEEUXHwEyKRocEygbHxQtHh/9oADAMBAAIRAxEAPwDz6K32fNfdOXX0Jy8OxzwwpiaHN6RT/M346drtyu2m4NxyYPSlgOVUea6HyyHKr4HPOk+6HmP5fy0rY0VyUv8A1066HJcM0ZNKSltV4eawascZhRd8WNKJRz+mmfQ2OMoq8lq7AIIsggn2of01ueA8D6AczVY8RUAW+TIpjJBsUFITMX79+2s9vvnk/wC+T+ZOnYhASUnjyqwIv0sq9i6ugvoB699K+rJ97JXbxD/FL/mdQ3NtX792Vilbo50XncEi6B//ABJAAset16ep0w6qxaJSwo3GTxxZM2XrzyfYfnpR0eepwCSFelavbgg/kwU6cdSbJMioBJUkDjvM/AFdlOS9/bRnh16fk0U279fwIYV849OLv8BffX6R+DvgUbaCNWZXsMzjw0PLAVi5BPl834lj6cH81tLRHpV8j8ta7pfxnuIVBjmkXC8fMSB3NBSao12rQk6ptWam8Jnq/wAd/A/i7aSTNAYiXXyqgx8MBlNCsiQSCQe4HGvFBt8pVrKkGZx4IAI5B5o3QBr1+mmu8+LNxIhVpXZCbK5EgEk91uu/8tbr/DX4VhlhM7yxPbKpjdcggViRdsCCSbU+n17BH8z+VGTcVk8s33THR5EKlTbAD8HZaH4MrKfw1UkBFG7H0PawCLH5n+OvYf8AFH4VjEL7hXjBSQ2igLeZUnsfM+QyPawe3FnxjaSnkHntz9Bx/Y0WpIpCSdFiFbxN80TX7oAv09eR+n11fDOFqqo81Xy+aiAb9BzehZPmv8OPyr+/x0XsNuGD22Ne1c8cCz2tqF6Eqq2HLlSN78DbLb/a0G6K4BbXkBfEB+Vz+Av90nHnXq4Gz8KZco8CW8Xzcea2YXf1Jodtfn3pgJIWhzKi1/3Ajv8Apr2P4Om2MEMQXc+duGUvVvjZDJ6BaNE/qdDRl/jgTWjWTBf4ubfamZZdsys0i5SBfluxi1+55sf5R668u/8AevVv8VZtk4R9vuPFm5VwDkCMj5y3a74Fdx+GvL9tha55Y8k49zxwL9LPF/UnVli7+wt2kV+HShrHrxzYHHP9NUuOB7aKmjGKsuQNsCDzRGJ9hyQQdQ3O3IPFEFQfKbAFDv8AnwfY8aZMVo+de3pqlE497Htqe5f21GMeVvw/qNFcGdWfB7HJvtz+AbVXqNWhOB/f7N6gE59uP6aKFZ9X8tWBaF16D+Or5tk6rkVYLiKajXa+/b0P6HVm46c6LbqUBVSMwRkGUkMoNWK9RrJheBbWrYksfn2r+xqBXnTT4d3nhTxPwQHBIIBBAINEHg325HrotionBKxL7ZIw3jsgVSPPlmcAjAAAnLEggXfYUKn1HozFJJlx8OOUbew1iSTFmbBhYKgLd2OCvvov4eigG9YeIwjUMySLmj2ACAtU6m8h37XqzqXVco9rAESJYxIxRQy1I5GRbJ2/dAAFUOBwdabSywadvHoZqUGvyH/9f+dN/huvvBxRjI9btlKKBzySSP09dAbuYGqAFKb+tNf8tNOhbXxZDFWJkXFVqixALKefc0L9gdIm8NFZxVMddR2C5lI8c5IVJo8M2N/eFjS1kFB4BtdJepJUj0VYFkNqwbug9QT6623wp8ZPtJIZX27P4u3ECDOvEZZFAxPI7YLRF37c6F+OPi47xsRt0gpVFlgxGUgZmXgLbUoJrLjhqJBntpJtmhJ7nR5906AmZKrylWNkDhaPqavjt3PpetF1XaMsbZf5h39V3Q/owOk2zQeIo9vQ13UE+vF8fyrWvj6Qd1vJNsZUhiJciZ18oAxlck5All8gA4BGRvjkyuTVB/TyYHcCjXtY/jovb3ifwPH/ANTqjex+Zvaz6+hs/wB+umfS9gXD1yFUFjfvQ/1/TQnJKNjQjcgYd74N81+PprQbNmZAUIvBQVsArdGuTXv66B3fT4vIFWslvktVge+Xveo7bpyK3mHl9ayH58nXPOUZLB0LTadUFdZ3EvaQ+Ygkm8r7ebId7550i6eLcfgdaj4p+H1hijkjQqrrRJN2fOQQf+0azm2jxIalHkP9e/H+Unj6abRmpQtCShU0XQbVmJVQWOKkUL554qu2tB0borqkiyROMwecTkvaiqnj8b5/DXR0aOFpHZlkCYD5TfIFWpdMQbvn0I1qIeibd1DtEqqD5q9/Y8Ej+uuTW8SqUVeSq0qe4ysfSZF5wYEsCMQfKfUknn63pR1WQ2yhr8wHa7v1/rrf77ou1FVEpyIUHytRJoXx/pevPurqBwAK4avoOfTt/TR8PqrUdhnFqOQBiSZD7V/Fh2/U6I6fsWdf+G7cXYCgg38wJqxVir9+2hht/M4470K7cPj21oI+mwjbxsY0ZnWrxHe/467NXUUf3OfT03IzzznFqFgXw1eUmhY5/wAo7DVUyOqqDY9VHawTVj8f6aY7jp6+gUf/AFH9+2hH2wCngVddh/YOqRmmZ6ckBTj+WvoY7B/v10V1Xb4SsholaH8NNUh2i7WFkLSbhs1mjZsfCKspSRKHmVhkCpu/8pGqxdxsi1UqCej/AAJuJ4fHw8PbBGkadvlVQnJxALMRiwoDvXbmlUS8rJSsqsQeOHoOe3cqwjYehF++n3TPjfc7LbHb7eTAFWdq8xGWIADG8SLb5AKY2STqO7hjcKIg0cU6STxK7W4KQ1ZNkMtxzAHImmNgEco5cUg003ZoviH4RaCTfB2Ee3kwO0lKeIzOcSu2QAGRkKZKVFilUm+b8/6n00wRqDIkhzdWEZLKjDAkeJ8rGjziSO3OtF1P4v3y8LuZgrhUQK4wxIugDxXpzzXf20g3LVDKpctjKAq8H5mYMxcH2ij/AD+lk1c+iRFR6id2s6sgnKlSOCpsEccivX8tVA65o1YbL13rhs8vNVXQ7fp/HXZ98zkFiGI9aH9n/wBaG13Q2oybLGlsel37fSv6aJ6fu6dSWRQpyGakrkvIFKCee3b8dBDXTotBthv+1TSeVSVYsWN25JyOXPa9Tm6qWZiFC5BeAzV5b/17aXnXR9NI4RCpNcF67mj6cEc+vBvg/ronedaMhYtkS6Yks2XJIsjyj2Ar0rvpeOfz41MbVrrE3ljVftfu/jo7Ymtvg7LuCWJPc/36aO6b19oY5owiOJgoJYG1KkkMtEe54OgFiJKgV5u3IAPNdzqAQ0D79uR/LvoOMXhmuSdhj9XchLLWi4qb7c32r8dff7SPs3PcZd+CPbj8dT23SHYxXSeK+Ck1w/GIZbtQSR5iOxvnUD01zE0nACFARY/bR5FIN+yMK0NsfIfdPzGG9+JpZoY4DnhFbLbF64IIHlsLz257DS5ZzQFUL5IuyDXfWi+E+nlJdxZUgbVpAxVWtbUg1zia7+3PppF/s03Wa9h6j/oGUVz+X4/XUouO5wS4/I+ats9S6n02Ry/hTFaDC8JT5vuwKKLR4F8CxQ1A7OZVYGTM/dgHGevl8x4XmzyQPfkg6Z7tsZZEBwDTFQFRvVrLLRqxY4HPPPdRoWTeOI8waGGSkq9EhGbBeQPOFBNmx5ubI14m2XHv+DtvqUS3HHuS0mLYsyf8QVUZK45IO7I/INCwbN68qk3bOSe11xzQoe317/r769Z62v3U5uyqyDIqwKipxQYkCqHp7+uvNG6XyAJFr8vXaiX37D5f/Ou/wcFFNvkhqu6AknaJlkxHcMoohWpuRXqpIINH31a3XWKqpS8Oxzk9Td/Nx+WmnXtvWy2BtTcL8BQKPi3yQLJIYd/66zZB/U8fkdd0Nuorr2sEJbo8Mubfse95VWWTWfr31W+5sEVV/U/yvUSOLsd6/hfbUXQg0RRHof11VRS6E3J+YR1LqBmleQqFza8RdLwBQvmuNfdO6i8Eqyx0HU2CRfoR2/M89+xBFDQupxwk3QJoZGgTQ9z9Pr2021VQltuz55CSSeSeT9eb76L6dLjLkQWpXsCvWMj6iqOgtdBr+/poVig3km8117eg/utcjkUd1y/EkfnwRqGuHRoFkj+FahqTajogZLHi/rQ+v4fh/ftq6GAEKSe7AY+rA3ZU/Sq/EjXF3JVTGaKEhqHNEDuCfXmj79tRYngjkCqB+pvtz6/z0rsKo5QxFA3Zv8OMRXuPNf5aI2qAqQVtjVE8UAMvKxNZGq5H4ajGAxAJKAg82Tj+XcjtwNd2aKGBK+L/AJRkCa578H09B2vsedZ8DpO8Fr/M58OO7BxU2qijYxWxzYPfijqM87OgQKALLFVumbm2r6D8gCdMj1VyhWOKPbgsWyjd1OJB+7PnoobA5BPA591ymlxzVR8wAFkkAAc9xx9dLY1MfbCErY8Ao4AaKS8B4iIpHIPhuwPnHJFHtzRoixjlRpsWAkzaMkGh2dFcErkyqFXk0Qpte5SPubUJbsoNhSTiOKsKeAeK4+mofaO9KBY0EmC11GcXVSgjj8uEaMuSgkyCSmZGsjy3ZAFUbPOqdxMZIoogrt4TyU1AWrlWqlvE8E9yPMf3eQPFPq1en9/x1LbuBzmykEURfv3/AC0aoCpujQ7X4c3W5WVwihTwASqmwsZ5CqARWHNYg88HV3WRNJuZ3XamIGLwAgZnxCKsXz0MuE/DjQfSpdyiOR4wTEkMMwDYVQR7g3GL9LX31TvlkiX7ySVJGXxKYtyS59bI5IJyvuCO+ptyKqMOTR/BUUlsjxKFXbtHbc2G3Kuw5UqD5yPatP8AqPSURmqCEYq/qorBViPaPmg1/nfbWP8AgndDx2yLStgWUFuBiA5PKsL4ocfkda1N3unp2jXsQ48SIXk4zIskgMACPqKs68vxSmtW00vsdWjtccIPaPaq7AtEvkLGl/YBALEWB8zEVwdWP0uEgglKAW7U0OAi/tV5uwI9udZzqhLPC8rsjvt5ZGIYElwq+S2DKUJX5RzyedEHpb+JCFkneIoS7fdmivYAhCoxvgPyL4rvrmlCqam/6HSvoMt5s4WaQEwszNWOC35i5cEtYBFBiarnjVsHQYTR8CNvrinsY/8Ap+tfr+GlfS9xKi7jw5HZoyGAZhixDCrC4glieWvuorV6de3gUuYhQBJFLxVv6yWbktqqyPc+bWcZcKX3oNdhV8cdNe9tBHGvHiKiqPeVUAalAHmAHHGs71H4bljETCMiljsp3zIdiQQCb8oIbsK+un3xLvJ3+y7hEnRzk0pCsVVlcMPlBo2HaiPlK8XZKbqnVtxQTN8QoYm2NcOFUn0oM342fYV63h3KMEjmmot5EbdPlCFcXFkEimokZAWMe4BIv6n31HddPIP3aykULLx4m/UUC1gHi759hqUvUpP3yex+Y8kX9fQnXE3z2fNQ/AG/1B9zrqW4g1C6ObLai/OxU2BiVayDwSDxyO9cdvyJzS4rhDSh0dW5YsyjF7YDzBRXlUigFJ5N6WNOciTTc/QfyA/Dtq9Iw/bk0Bix55P7J79ua+utLzYI9g6HYxRKZJcJT5WRYqdeQVpxdCzTV38vbngGSCJ3cRLIAEGAaichiCzGqCnlqvjjk6bbz4od4o4nRGEUZjFgCQrmjjJyDl8gXy4krY4B5WLHEhKuxsK2TBTRJUFVxoEd+WIPPp66yRm+lFG42ynJ4yBGKoM1tySAOwtqBY0KGhmjNAkEC+/5XX6EH89WttaBIYGjXNi/ryO3bk13GpKwC4kWo5F2OSO34Xd13rTom8g7aiBr4jjRUoD2wxQKPluv2qAA7k8j+J0boCVnzRsjUfKQaoUP0OuCrPr2/P35/v11QF7dv/Gumve+P0/XQobcXrMAflBHYjjkURwaNH1/Iaik7cEX3HI97sfyvVYlrsOR6+vb9O/PbXC5NfQUPwHbQoG4IK2hYvRBGKg9xyS30rgD3J+huhqrub/Ch69v4fy1HXx0UgNkmfkkAAe2o+2uXoiTYOACV8pXIMCK7E1fa+Dx34PGtg1NlF6+H9RovbbUVk9FSvGLCwxDY5DvxixI9q9xq7qfSWjAcAhPKuVGr81cnvkEZuLAvW3K6HWm9u7oH9P6qWVIzzguNBR8isGLXYJIxBrsa0D1HrJmZQeVRAiEqASASQWrsTZ9TWpfDyBtzEpNBiwYi+FIOR454Wz/AK6Gj2VwPJlYV0jI+rq7Kf8A9bentzqailJjtvaqHXwhsWTqGzLr5ZWtbo5KQwJrn1Fc+2tXsl25iW1hvGDECINkx2xDDlAbJUsR2s3Z76VdF6U326GdbMMD7YYKS5uSKyqLyPmDEqaq9NtluZmi2rL4bDcLFCo+9u4UKHI5Y/tge180ADrg8RFzljyX5OvRi0+PeAGRU8Pa+IBiNpOORkLAIHZTXN813Hf107T4jjHhZOUwChxgxvnIGxXoRwfyvjSmaJ5B01Iw5d0liqNgWoqAQboAUWuz25+mmnWthJDKIz46Zolqi8YRZvHiuZIoIVOXIxJAJ1zy090U33/llLqTQp2EqGDcsSLJUSAn5VMyfNdCjZ9ANNItrtTBI4SISYuy8DhPHxDBxxSiwD2r1o6r25tt0AS4LQPixCquUyMPLbEZqFJFHGxw2ioZnkQxKkbtIWZamBJH2oWnMYBJIFCxwLNGhpZRfS+V/CGu8izr+/CAbeEKsU7bhRhbCzuECkBD5qxAFA8Ej6aSdT+ISI5eOZUKYNnahWYg8qPKS5AHspv00d8Zbhqh3CEKI55yWVh5XM7NGAa5HkLA41ff20j3e3Mu8ijJ5do47JAppPKT8pAALX2/016GisJepyzSyxV1CFUklC4yKr4BhYy+amxvjheRzRv8w5B61+nbTZNkC+6curGEM/LBgxE6x2SR57yLccnvoLb9NZ1scA3TGqNECj6gcrz2767ODmpvCyA6krV24/vvqz7McC/sfbtzVk+nqPxH4a7IgCr2thfe65YGx6XwRxyOdNaJ1RYdzkKbmhQPr+vrr5l7DhhQ49RzxRHPb29+2hr1aktWb5v8ufX6Vpargbd5hEbBgwzHawCLJYsOFIH8fb0vUZFFEIAFFXbclqxvlRQs9q49STzquRQe/BoCqA7d+R3FevqdQZyLvn9f0vv+WtRmckj5pgFNj6cH/L7fpqDR8ke3H986kIxzX5A/6jg/w1CQ2TxXJ4/P20yFaOa7rlasMZChsTRsBiOCRV0fpYv8dFsUhWujXNE9P2Xiyxx2VLuE4FkFiAPLYvkj19dBjJE9v0uR4ZJUGSx/PVkrxwSAOFPPmPFg60/SuhxRnb5ffPJLCPJIVNOC48MFUcOAByGK2QK5GquhTbgQxxjNlj3aB0SQh47ZWXG/KubeIFYGshyLKHSuTbrNMhQsqG1zVQCPCSzIsQNhaCt7jz82NTdvkqqXA66PAj7jJ0U+NEJQo9VMpyWIqrMQv7d3IAr15lFs/jPoERkSHayGFZFjb7JLIwWOQhiQS1KAoI+ZslzHFMKB6ZIUkbJ5hL4kRIPhxOkry/eeGzhwF8xJHl+YWKrQfxB1Z9zHnM0d4QyeRQMlxkXJEsAMuSIyDghQbAXgGdrkabXZQxKrbe5PtMMjhXuAxSKcFMUmRVsQ5yXNvKWJAutKOobR3iBMiCEJE3IpXIZogyEC8iAxPYkAg8gaK3HVpoIhG8gypMPKUMcsW3UAkGmEiq6xksMXUDk1p30/ZQy7+e541YVKst8ohVpPFXEmMOhK3RCMM+zMKSWMloO4tNGZj+F5VfxRFJGhkYQrIOZFNg+Y1RVTlbADFWN+XkjoXTJ9hv0ACSlYlmzCSOsYI4lFAcrzyfKeRzeu/G/UfElMH2gTQCYzRy5NKfvIo8owSBkF4o0O/Pfhp8PpuIzC8yZSU/DA+IoJB+9V9tJyR5lPF5HnuA0m0TjUn2C0n8SSVwQiLPA4Ys6lIjN4SCgRGAiAAluaI5oaV7L/AOLtZHELoBeJUjLJdxaylaJ/+MRxXDDnvozNc0iBUEF1xjkDmQM+aJY8gA93Y+prRm66Ti0NBA0gKys2M7RuXVD5QAS3IFURYbmuRFSyevrUpXGVLNKuhV8LTmLe9NUyBeGD16B5mAU3dZYhfqCOedE/4vbgJvwS3iqkSkxFgpQWopW+YnnMcEg+hF6E3+zO3meJQJJCKMmL+I5bykENeJa2UgWTVX2uU3QysqwKI3V7IIDYErw4xxJtGRUIq+FscnQUtsaS6k5eHjJqbmlj69xB0xZPs27lZ478CNhXhjkS8cLxkK7HmzWvZth0pb2jR4nbGB5WaRELAtHCI3rEjI/MaHdT6cHynd7FVZopIlBTyMuBZl9CuWI/ZWwfZr73p2vxRvWEcKztGAoQFjDGAAgNOWPPF0Ks4+vNDT1EpO1li63gZbU4yVLqfdckceNAwWMDclZFTKztmeRwFFFVUKBIxWl+UkWNYX4wVot4zByzhgcqIxZTQ7gE9lPIHftp9s/iy920jsUJ87MSF84TBRkA1g8Ejse2s51PaAqHdjLKwMkrHyglnskcWxtgcvUMOANVg6lZz60cfDjnv36imfaPGqF1K+Iua8jzITwceSLKmr7iqHvq+lbEuTDJEySpG/iRyeXNwFMYdjRQeUnkrSrd8mw/h7ceNNHCWXEI6JmtiIEOQ/lF2pdjf584jQUUcniCGOQL4vkJeTw1YDlcmeqWqrKu34apNbsHNp/LbKNoXMTLRqVgM2NIFyOdkih52jN9hz3saZb3p8RV1DStHApCNQpyVVrqsgHYSMCf2Qva70IenMrLt3ZCzMzBo3WRGXE3kyMTWSCh6AsfUa0kPxAzSP48eW5CiB7axIqhrQKqFVZ8VRmDcjMLROQErXBoJPuYV4iOGFGr59QRYP5jnUNanr/SvGnyiAwdaRFHnLLS+ZCSyI7UVLk0pXWbngKsQeeSAR2ajVqfUfXVVKyUtNx6EA/bjjt7fnqZk9jxff3P1/DXIGUOC6lgO6g437AmiQLq/Wrojvr6SYsxJoX6KKA9lC+g+mjQtkgOD27fl/71F7oA8j0+g9g39P4alGmZCrQJHYmgT7C/U+1/nrlkWOx9VP8AEHWCNY/h8/ZftBZGQlQaanVshkoQ0WajfHFHvwdHdZ6SmEaxRhSxDhl3CyRY+GoezZwxYXbG6auaGp7qR9tFH4ibeRJYjGPICrBZWOasjAMcu5OJBCgiuSn20HiEJGll3UfNTEllAFk4jlgOxI9eNRTbds6KikWQ9AlMLyBGCijeGXkyxLZDtTFBX+a+BpVIvPGvSptqm2EcZ20+MyP920yxFaRiCZAhSQKpfn5mBW1/ZKA9C22apNLKJLC+GAiYX5i7OPEKKOfJgSSRyB20Z+ZpwTj8omh6zIZYWQXKoVWLuziYrJkuauSCo8gx+WlBFaoEUnj4RqY5MmRUDUVskYZE/UryfNZ73zqNn0wCfcoGg28UYRVkmyPmYho2ON+IzKrNyClCwvan0mxk2ki7sbaKeSVcJYZHSNUlU2A6FwpYgKyheGrJQCBo/EzQq0kld++xi+o7kZCSMu0BeKUEsfIyxUYcwq/eAcWpUlVU0TVHb2GOFkniMQSSWRHRJGBjRhXhmTHmNh4hDqCcbF9tO02O33Ekkm7ddw6hUxVmibIJGDiEuM4c2QaNEgVQCjf/AAhFHspJFn8UoiSXiQFcsiOgPKsrFzTKQbjoitDcngf4copuv3KZ1SKbc7fw/GfxMY1lS3xVG/5o5IUBVAFZBgwqtGbJ3mmXd7dUWQQKZQy+RzTLI4WwAqBVJVRyb960n2UyuhUxeNMQuUsj2qQx+igKGU0EXMsSAKFXx6N8DeHuRJuiF267cKPG26yAgKVJiIcta92JWq44rRdccgjGTSbwOuldFaXJIonh2cqtTWpWlyOLRFFkUOxViqsLoiwLqjrfQmw2+zHhvK620kS+FIJGSQl43VVQxqLtTV+IuRUuDo/flNkkS7UpDtWZy6SSGMSmQMMBJRZSgFgD9kgi65RR9RMpkwRHxVjlGJSDIbZgIkdCEJoGQxnI9xyazpFtPTc8rj2s9yXwx0UrUhKbl5S8amRJFKuqs7mbNWf0VCQD3YE2Rb6D4dgjndNsys8SFZGkZjIgf/hhS/HnshmvzAKOa1hvhnpMmyIZNhuDMCyxSyuUWmFN91iF4APJK5WDRrVu8nnj6fJFK+9SfdMS0kyJTEMorI+dF4NYk0CSBzQV0xXpakpebz1s0smwhk3CTbZWlwjaIJRGciHw8mcNflEq+cLQCmyDjYn+IvXIkh2IeY+G7SSZiHJiilGTHzI6n9kSKQ188WTrFbrpwi6cEXdbhWex4DbYosnmUuRIGsp8otrsILAGNBmOCbZpHJI0XgBwjfZ1FmyWBfxciGc+q+UrYqyDlFID09XUdJPt6Go3aLuJVmIMEUjeG7qD4asBiTdqjUO4UgEWKJyyJbpSxyMNussttjUZwnZSQQQ5GSRqeWkVbOWPAUtrJ/4XO53TKjMHVS0YDcFyQrL4R8jq68MOGxW1NrWtDLJmJXELIfBdGdSHZbZEqV2Ys4IJF1iuQ9iQHGMaxkrCepODTeOEuxnOmdOE+4a4juCcBRnSIKTVqcqyZhS8cKWBIJIGi/jbcF5k2zTRSGMNEmAAWMHEeGWrIlWUjI/MPN61q74d3Ui/aBEjNkQ8hUIrDuiYytlgRlJjQJbJgfLrvxx0A7V4QyuyqpovKprNmt2pVLu585o8eWxVWb6CvGrb4b/4aHbgfYjt9oJ2neMBV8Exl+AoZ1jLIFanVmlKkduLJOA+L+iSRSSF2WUBmXxFUqHMRCMbIosSTdE0e/NDW76F8T7uLb4x7Z5JPMrTBMyrM5kplDAR+Z3bJwEKlSLGsBupn3DpKVz7tJKCCKldqWiayvOlJs+gAXR3MhCCTeTY9N28W0ifcvHtJd1ApceE0uSyBQWErtcZdPEyKIvBUcgKBpP13pcuxG2kkzjnkjVTGHsBKoxhCthrxLLkVuQiqJ1oPhjokEifapApnLEgm8XkVwnEYgdbHkOQV8mckj1BH+JA+0RMAzyhbkWOK2xZu8rsV5RbKj5WFgGgNJu8zKLToyO12x2xTMRyrInijF4yZL5VTj5lRj3ReTVduBf8RQeNt2lcxhkbKowqIoIxjYFV5RqbFQQSc34F6U9L3wTymKFiFJJdRcZIViQLVTwtBXy5y/f0w2G4XB3+7zVQCj4t4uShVRI+wIRLLntacKSDos7lFSgl7ZjGkyoWT3PJuyTd9vr6k/jqutab4k6VIy/bJZI8pFV8S5aSSyVaTtjWSn1HA4FDWbHb++ddEZWrPLnBxdMjoj7VkPP5qHlY9xxwCfUfj245qxqjXBotWJYy6xsDE8iMfvI3ZDYonEgZX65Eki+a1Z03amhJJisJ4t781MPlVfO1H1HAvvozqnXJdwqxlcg7ZBjGmbLfy+MV8QhTwDlXFUO2q+vbCRGIkyBcWGY21cmpOCcqC+o4rjnUN1qmdTSXzP09Q/8A2lipWBFiYHxYiCRKsbLbDPNrOIHc5ULFG9Nfhvfq21Tb/wC7DCQSss3lLscXVlsqSrJlG3NKiMb8yjTPZfDe1jeKSOL70FIMSzFGl8Mtfls5yLQK1Q8xF6og+HdpI9wuEk4Ckq7KjLILKFQXZG8yDIDEUDZoCO5J0Ujcsr33I7+CJ5SREG8KJwJIv+YqWVmkhDlna0dslYIyupYgcF1H02N5JNxuAkyLOrpPC4ZxGxbzu2LErECv/EVDwaPlC6XzwxI3+8IROzEKxVoxkoZDA9sFaMskQBjw4my45Gp7Rt7t97DGNuqgxjwDOxXAGFc4w48pYDzYMO4LYgswNOUFtRdtnyv4MUm2llyMKqYXiBEgXF/KjRnOi7A42yiibKnIdvgfbIcLfAqkqR+M5CsFliPlfuzMzjJPFu7AGqOq7WWXcPttnIniDORfCHhFbUeVJDTlXUAhFGPPFgA6UdX3TfbNuZoGWSMZywOXpUAtcqor5TzQC9vc3rZ1SUbSSTtL68dh8nw2yqzLtIou7R+HN4kUrUFSF07MzWAMmsGzVE6nN1TcTwpGzBWZoyzYNbHnOSRfDAaSMoqFQS33ZBBUtXX6ht0kKfZrWYLbvLNjHUeYV6KhwKZsr4CN3ZdV7T7UzLNF1BMJEY4JO1+JdLH4ZObOeAXIPoST31l59RNuUsc+/MunlYblNuZ4sEwkj+1oUWNgLGI5K9yFIJFcems/0/qO3BLtJMgLYxPDiCpGOX3bEMUYEBTY9eOOGr9Rua5Oo7hJYXBZTA0gbhTRUyDEXalWXn27aqm6izsC26G0eM4oI4mQvGRkVWNEFLmFbk/tOaal0nPJ1taitR4wm11+31KI4dhTI6zyqSGUqyRsgAVvDYgsrEhqYisboDng/pBgYyyQyKkgbw/C3EjRiNaGbiSg7shqgQpBU0GIGuy9Y3MuHibuKRzRjRmyZDmCHAxCKRibLEVyvrWmPxUm7nmEVvuFxGIkWOO2YE4xkclmAsFfS77HW6DTT4lOnm3bzXFWhZuN8YVcS73cyAkYyRuodcTlmqSOXCspIytLDjhhWqd912Uxcsm2gcSGNlgjjZnMTL4ixISQWPl8a6Ay57aN6h1FEgCptIiIWEcs8US+KsqDILkFpZMgbBDKf3jZ1mJN8u6ddvF98+4kxO5nIDtIccDfPhxrZGAYlrN3wA8cs4tWVxcqTb644/Af8FdIRopvu1KOVXxWDpRojBJFsqSrElsWUKLYBSSbt2YY08J50kkjUoqrFRjkJzFTUM0oOPRTzx2txvPhNdtshC0ybiKRywwDB5KIyYICFyHlUI9hO4YnyHL9f+MVEIgjgiiTgrjZe0XFC0jfMaZrYKpNV2Na02pSDp2oWv0qr/b2+BD0HcM+54lEN+TxOLjVm5dVqyQOeKN/tD0K6xsUVGMcu4m8OcIZXAwwKnEMeTl93xyVYegrTrpHxHtk6e8Ni5T4srN5XSfK1xCEFoTXBq0Ykng0qz4o2UgIdEnMLFZCZQKYn5WxUBeSSB3q6DebTvDo5YqM4b3zYJ1SIuI0VVlZgyp5HdwyyX4S4rXylWCHLFW5rIaDk6s7GWNQ9SYhIwexAIC0ALUBnBHFnk82dfbrqE0U9TSS5Ql2URuUwd/MStDy2e+IBIAHHFfP0HdbWZRNFJASLtwQApWmOQscK3PqD6XxplG0RnOpPpkYdOkjjYDcSSRsUKnEWY2zCgupKhlxvhWB9ee2vR93uU23S3aOWKVpH8IFXj8wAFI2MsgtxycSOMbC1rzDqPRljkkhVZGNErI4ClsSeUUEij7WTfqe2lO32RMixhhZINqSQvF5cfui79qPtqShGSstqTmqT48izqO7tiw4YqFk+rCweKFDgcc1WnUG/wApBNMxyALLCoKxICSQqiyAh74LVkkWNZyMAsSxJHLE+poWO/ufU6cv8SvLNM7F28YFSjNkMC2RXngFTTKaIBA408likJpTqW5hWx3JkbwoYFYCRadowSCWrljaoK559iSe+h/irYqrv9748wY+K6sWRj+8pr5frfvxovpW+WORUUsNvZdgxJDEAfKuRJZqQAMACayFAgsuqzNNsi0jSiBDhEg8sYpWCYtYDksHulJOLsWtgNTunZ0akXONujCDt9eNRGvlUntz6/pqQF/kP1511Hm0afo/UEjxKJdWCW7suL5xFxSsrL2FA2V+uiemss0bOzgIo/5pDu4AokRAotKAeC2XAA99UbCaFleJ0V3BISWV+UA4QWlLQrzEkivoK1rOl7CNDHG8B/2hAVY4SFqPiBkcx4BXhAo/dMaXix3HK6btHa4qVbljpwV9PWeTb+P4fi7VlIJlkEj0HUs8tHJUFBvDQUFAJBA52M3xjs4jOQp8WgZcEHmFgBy4IyAzD5KScWsX6YfrnTdzHvCdvFGY5Dku2PMTY8vEFbEKytmwrFirmq8w0Q213U8oO4gWGWT7rw+yR7dk8sHhRjPJsmKgEHyWQoybW2p/MZV+lnJNxLuoDFMkU6X4hnV5CZCjKGzLsfs/luywAHbE8DUVEEfgptxEsEpbxm27t4hUqXdVMhqNGEdCmzpfMASFBfR9qVh3CiFG2+1IRodwyZyyE5l5U4BYKME5Ki/IHq9WbTdwhNxFNBCkbJGvjxEDw4pGUxse+QX7vz4EggZ2DejdOkVVNbmuO4p6k21XwjPJNKMAoePEKsGbFZI7DBit+ZBx5lINow0Ttfifa7tIpJJtyk0JFyLizhfDIEMZIJZCe7ScFr9DpfsPhXcxfaDHPINuE8UmJUljlUkkSNG0qhVKg0WsjF14oW5XrWwmjj8faPNIeXmDLGe5a4ypFtkf2gCQTbE6zSXUrpwnrO4ptLoq6/wAydU2Uu6llEGUcnzeHuGD8riRmAAFK94uVu/MQNBN1XaJuEXb7eVECnymUMrgqVJNxGgeQaJBv00du95sY5FMG0eEZjFTNkHbMMA6YmlFEcN8v5U6678Z7KUPI8E0jyGsJ528FCAOVRZK9DQVQTR5F8omneTq+DLTUUtNp/5Z6fXr5gfR06dA5MMMxkl8NQ25EcqQ0wF45KWHY8nsOKArS+eDbNvG3M5n3UlG0kRERnogNYkDiMcUmIPbnTbpEO18XGVU2cihWDSGVyHJzNKWVI3Xig4avLeVEa+3MMD7tVm3KbsPiodmZAg5tpBiuY5oYsB71rXLtYfh6EZVslVXzz6f2ATSs5V5HbaHDHbtt4EMax22Qwcq55bg2DfNnvqiHpMbvEm2kaNsmC7jcVGhKqtKgTJlYN3L+oAv00y33wHNtTNJJLFgsqiD7RIv3y1QXgDE8AEEViRyMbIu7iafcP8Aad3tIsIlxVeUXJnqIYgKKrIkFvQ8m6ztPJtPV0XFOLcb55x5Yr65Ibzpm76bt+ZFkjD+PJEJVSUKMI/EBjY1iAtMGPqcTzWO6V8O7zcRS7hIWniEhWQqMiGNMxVB5uLHIFAkfWtG82ykSSPb3M7xEF9zJHEqWpNRKoBaQsoAsVV8i70N/hr1WNN2yyvMkLRMCImdFFAANJibWrJDCyGYdr1eFNM8nWe2a2ZX0CYOnrKsqqHeZfvcUIKeUjIZDzMf2SwIUc45HQfUOlMJJkaJIWcQhUDUqiaqp3JKihZZux7+2tT1DpMG3ecJvRiwSxGq2AWK5FVIFpkWKqKN3S9hjvihI0XcCF3miMyxpJIPMRGotTY7KSR27VwK1zpZr0O6Wrubl5plLfDcSzMpchkDK+2ljqQUDyjKxjYH/qWoHJx4F6f4tniaCZ4E3QUxRBcXtFiEgIL5WxW1A8hxBB7eoPTmCbYhpvtcOJEa5PGi0ykq8Lr5iGMbhRVqeSQaEd70bf8A2OV5J2i28qiSNQ/l3DNXkC5DEFTyAMbCiv2hST+Y4tuzTUkuRJuelrPOicxs6K1kgIqLGcu6k+iV6AXd3xrt18MOm1hXeMse0hPmmkkjlZkvJRtyh8SiDhgPKOTzVDF+MYxt5HyDAMODi3zUBdHEi+SR+V6t+JOuxSQLDCs0QEuZiaYSpypAKkRrRHIo9gf0aEpKkhdeEXJyG3x/0xE3RnTwwhKsI4+FFgBSB2ogDsPMADQ1iopHjkBVsZEcEMD8rK1hgR7EDtrS9XKSbGHnORIkkLX2QMYsG7ksC13dKoVa76yocg2PKQbFcV+HqK1tK2nZPWdUjadK2qbqUyJCsRcsABawl/DNebP5u5wC0CfQUNZic1KzxqUCtxgSQt/KM+91+fB7abv8Pf7r9pj3MDOUWRo8gJV5psaY8i7I4JA7d9Vw7mXcxGFFVA86igcUt1CotepAjcljZPJJvueMoeU1JKPBVsShBLUpb5RZCZHysHaxQVCzr+Ys9joE+JUikDMju3grGBmFBYFMTQQXCEVVw4DAXYJOkPVelpCwRNwsqN5WbB1KkCxYN8C+KPY81qzp/THeIBcZ25ygU1IgV+aF+ZCaJAP145YI2uR4yr9SGx6JuNxJK80ZBWAMMlAjjixys/u2vyqvmJJN3d4mWMqSD3GvZOm75Npsi8kYVpFdMGAMmRkwZQ5AtMEUcAhifKAE4wPxP4JCyRbMwB7CEkkOQVyI8osi6IHYnvxWtCaWEJqQclurAV0L4rnWAQxzqobOMRMUHDAEuXIVfMWbkuDannjkrfbF9yyyiWU7lcY1JkTJGMbNEftCFs0IjlW7Vwasm7OHjkq/W+CORYu6062+6SOM3t5PCYqJAszBXAcsA3BIJ7egHsTzqjVcCx1HJU0jm7+I5q8GOabwVYSESuCxkpcmLDk+YUvsKPe9bT4ZkfctnJLLtMlx2oEMro6vRlGXdzx8wJYsSW4AGvM93PnI74hMmLYjstmwB60BxzrQdE+MDDtW2z5PH4niKnIByjeORC6srgMGU+U8FeRTHRcU0DT1adXg0fxHG0McO4gcSLGZBLkSUksxjBgaZc0VR4TgcqcST5tWv8W7bdK7+GYw1xvt0DRrLCFUR+JIAylo2sZAhjS1XbSfpfxKokLnfTxAt8jQCVmCqcWdwVV5A1USByMrB0h6v1Xxdw7h3xLFlZgL5JYsQOMiTZr9T31OnwXlqRfzJ/s+v4NV/toJB4MTnwVJqHxGKjm6ZCTwe/Pc80D2WwdRGZLKMRRbGkLc8rx2vnkCx31npup3xiqr+6ooH6171qkblr47+nrWl+E3yDS8QtN3HBv+ubFTGrJtDBRz8Rt2JbXBuI0sWTYPr2Op/Dbujs8U22haMEh9wfrZ8MVZYVXFWCR66y3RvhA7lcw6xqSFUsrMXkJFqqxgkqCRbkYrYHc63Xw70np0O1ZG3Mf2pWOUjo5RhXEaEoSqfKc1pshfbynSgubOzT8TOUJQ2t315FChTvpV3E0ksZlyeRRTuGFllHP7QIAs0AB66r+IekRKjNtt39oLZAJLE0ZVfRQxJVm73eORxoWa1w9MeOaS4CVTAsI3BP3i55ob5WrqwRZF2W0fvwFikba7OaIKhD7nePTKpByWJWxUMVDDyhmPpjpFjmi8pw+HHLtJrDVff/Ql6f04/ZDPLu44pIVDIhd/FYAUiKce3IAAJr2A1l9z1WWRFjaR2jT5ULEqvBApbx9TzV8nV/XN3lIRfCgBQBx6E/00s10aaxbPL8ZJfEcIt0sfQ7evT/h2LYN0n55F3sjkB0symRDkqRV+wAUNe7AnkLry8DTLY74w8o1Ndo4YqY2IxLAjkcfyB9NPI5tNq8nqfQvhlxuV3eabH7PHg6OVbFTHijGOxQbluas3RsAHB9VnaWNZGKF3kaVu2Jd5x84yoLz6Dt6dzo3pXV4twN6N0+BSJn2wRiwRyQAiu5YlLPCk0AXPBrS3rEUKgIzMuG3Uoq5ed2ZCcsuaFu1EDsAPfUEuEzvTUoSmlzg2O/6pHu9u+5EQil8TwsV80W4lkD14MeV+Ici1sPXnJgDoXrLLFLM8yHxc1XifPEJDXzrRkfLuWFXfHN6G6NFlEks00qRpMoEakjyIgcsGVxZUFUHYK0gokkglDdtMVj2+3jPizZBcBiSrhmEpoqEVQvlApVxvKyWSbwUjHYn1SwZje7UKESTPBJ5AUIIKqrgMvFC+DdAdz2vQHxPOjSq0ahFMajFQAAVtScQTRNXzz799G9e3LypNM5ovuDaZBimK0LIAF1QBHcC9JupbOSF/ClGLx8YXeFm8eDQPNke599V0427OLXeEuyJbWRArZLZCNVtQyJoECuaBvGxZF36aEjWyB/LWw3/w/ttr0pJZD4u63RUwkMQqRimZgtCzf3Zy9brgE6yW2cB1LXQYEhTRoG6BINH8Qea1VcNkOWkx38OdZ28UUse4iEgkZTeINAK4791okUVo8n21KFIft0axTeDtlkSTxJCWEZCqzHgWaoKPUkAE9zqmPoaM+4zk8JYlyGSnkk8IXAKqfT1uiB76V7rch3JWNYga8iZV2F9yTz+Olik22NJbcPoG7pRNuGSAu0eRKZqMsQO7Ko48o7fT9I7Tf+GfKz0CLIODcXiwIJoqfQkg8flqfgj4Tz2824mBVZF8KI8jhj55RQ5HAQehJb2vWb+Idgm33DIjmQULursjzBseBzyAL0lxctg1utzLepfEU87qXlzCqFojAAc3arwKsk130dH8UyrEUTGOlxV8AZX9OJCCVXsAiUB+Nk55AAGGHiFuAaPAseYAdye3Pb8a082uzAlDb1wEstKsTAyE0ajNCkyal7gKD6egcY8UX09RvEs0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062" name="AutoShape 14" descr="data:image/jpeg;base64,/9j/4AAQSkZJRgABAQAAAQABAAD/2wCEAAkGBhQSERUUExQVExUWGB4ZGRcYGBwdIBgdHxcdHR8ZHBcgHCYfIR8jIh4aITIiJCcpLCwtHh8xNzAqNSgrLSoBCQoKDgwOGg8PGiokHyQwKSwuKSw0LCwsLCwsLCwtKiwtLDEtLCwsLCwsLCksLCwsLCksLCwpLCwsKSwsLCwsLP/AABEIAKAA8AMBIgACEQEDEQH/xAAcAAACAwEBAQEAAAAAAAAAAAAEBQIDBgEHAAj/xAA/EAACAgEDAgQDBQYDCAIDAAABAgMREgAEIQUxEyJBUQYyYRQjcYGRQlKhscHwB2LRFSQzQ1Ny4fE0gqKjsv/EABkBAAMBAQEAAAAAAAAAAAAAAAECAwAEBf/EAC0RAAICAQMCBAUEAwAAAAAAAAABAhEhAxIxQWEEUXHwEyKRocEygbHxQtHh/9oADAMBAAIRAxEAPwDz6K32fNfdOXX0Jy8OxzwwpiaHN6RT/M346drtyu2m4NxyYPSlgOVUea6HyyHKr4HPOk+6HmP5fy0rY0VyUv8A1066HJcM0ZNKSltV4eawascZhRd8WNKJRz+mmfQ2OMoq8lq7AIIsggn2of01ueA8D6AczVY8RUAW+TIpjJBsUFITMX79+2s9vvnk/wC+T+ZOnYhASUnjyqwIv0sq9i6ugvoB699K+rJ97JXbxD/FL/mdQ3NtX792Vilbo50XncEi6B//ABJAAset16ep0w6qxaJSwo3GTxxZM2XrzyfYfnpR0eepwCSFelavbgg/kwU6cdSbJMioBJUkDjvM/AFdlOS9/bRnh16fk0U279fwIYV849OLv8BffX6R+DvgUbaCNWZXsMzjw0PLAVi5BPl834lj6cH81tLRHpV8j8ta7pfxnuIVBjmkXC8fMSB3NBSao12rQk6ptWam8Jnq/wAd/A/i7aSTNAYiXXyqgx8MBlNCsiQSCQe4HGvFBt8pVrKkGZx4IAI5B5o3QBr1+mmu8+LNxIhVpXZCbK5EgEk91uu/8tbr/DX4VhlhM7yxPbKpjdcggViRdsCCSbU+n17BH8z+VGTcVk8s33THR5EKlTbAD8HZaH4MrKfw1UkBFG7H0PawCLH5n+OvYf8AFH4VjEL7hXjBSQ2igLeZUnsfM+QyPawe3FnxjaSnkHntz9Bx/Y0WpIpCSdFiFbxN80TX7oAv09eR+n11fDOFqqo81Xy+aiAb9BzehZPmv8OPyr+/x0XsNuGD22Ne1c8cCz2tqF6Eqq2HLlSN78DbLb/a0G6K4BbXkBfEB+Vz+Av90nHnXq4Gz8KZco8CW8Xzcea2YXf1Jodtfn3pgJIWhzKi1/3Ajv8Apr2P4Om2MEMQXc+duGUvVvjZDJ6BaNE/qdDRl/jgTWjWTBf4ubfamZZdsys0i5SBfluxi1+55sf5R668u/8AevVv8VZtk4R9vuPFm5VwDkCMj5y3a74Fdx+GvL9tha55Y8k49zxwL9LPF/UnVli7+wt2kV+HShrHrxzYHHP9NUuOB7aKmjGKsuQNsCDzRGJ9hyQQdQ3O3IPFEFQfKbAFDv8AnwfY8aZMVo+de3pqlE497Htqe5f21GMeVvw/qNFcGdWfB7HJvtz+AbVXqNWhOB/f7N6gE59uP6aKFZ9X8tWBaF16D+Or5tk6rkVYLiKajXa+/b0P6HVm46c6LbqUBVSMwRkGUkMoNWK9RrJheBbWrYksfn2r+xqBXnTT4d3nhTxPwQHBIIBBAINEHg325HrotionBKxL7ZIw3jsgVSPPlmcAjAAAnLEggXfYUKn1HozFJJlx8OOUbew1iSTFmbBhYKgLd2OCvvov4eigG9YeIwjUMySLmj2ACAtU6m8h37XqzqXVco9rAESJYxIxRQy1I5GRbJ2/dAAFUOBwdabSywadvHoZqUGvyH/9f+dN/huvvBxRjI9btlKKBzySSP09dAbuYGqAFKb+tNf8tNOhbXxZDFWJkXFVqixALKefc0L9gdIm8NFZxVMddR2C5lI8c5IVJo8M2N/eFjS1kFB4BtdJepJUj0VYFkNqwbug9QT6623wp8ZPtJIZX27P4u3ECDOvEZZFAxPI7YLRF37c6F+OPi47xsRt0gpVFlgxGUgZmXgLbUoJrLjhqJBntpJtmhJ7nR5906AmZKrylWNkDhaPqavjt3PpetF1XaMsbZf5h39V3Q/owOk2zQeIo9vQ13UE+vF8fyrWvj6Qd1vJNsZUhiJciZ18oAxlck5All8gA4BGRvjkyuTVB/TyYHcCjXtY/jovb3ifwPH/ANTqjex+Zvaz6+hs/wB+umfS9gXD1yFUFjfvQ/1/TQnJKNjQjcgYd74N81+PprQbNmZAUIvBQVsArdGuTXv66B3fT4vIFWslvktVge+Xveo7bpyK3mHl9ayH58nXPOUZLB0LTadUFdZ3EvaQ+Ygkm8r7ebId7550i6eLcfgdaj4p+H1hijkjQqrrRJN2fOQQf+0azm2jxIalHkP9e/H+Unj6abRmpQtCShU0XQbVmJVQWOKkUL554qu2tB0borqkiyROMwecTkvaiqnj8b5/DXR0aOFpHZlkCYD5TfIFWpdMQbvn0I1qIeibd1DtEqqD5q9/Y8Ej+uuTW8SqUVeSq0qe4ysfSZF5wYEsCMQfKfUknn63pR1WQ2yhr8wHa7v1/rrf77ou1FVEpyIUHytRJoXx/pevPurqBwAK4avoOfTt/TR8PqrUdhnFqOQBiSZD7V/Fh2/U6I6fsWdf+G7cXYCgg38wJqxVir9+2hht/M4470K7cPj21oI+mwjbxsY0ZnWrxHe/467NXUUf3OfT03IzzznFqFgXw1eUmhY5/wAo7DVUyOqqDY9VHawTVj8f6aY7jp6+gUf/AFH9+2hH2wCngVddh/YOqRmmZ6ckBTj+WvoY7B/v10V1Xb4SsholaH8NNUh2i7WFkLSbhs1mjZsfCKspSRKHmVhkCpu/8pGqxdxsi1UqCej/AAJuJ4fHw8PbBGkadvlVQnJxALMRiwoDvXbmlUS8rJSsqsQeOHoOe3cqwjYehF++n3TPjfc7LbHb7eTAFWdq8xGWIADG8SLb5AKY2STqO7hjcKIg0cU6STxK7W4KQ1ZNkMtxzAHImmNgEco5cUg003ZoviH4RaCTfB2Ee3kwO0lKeIzOcSu2QAGRkKZKVFilUm+b8/6n00wRqDIkhzdWEZLKjDAkeJ8rGjziSO3OtF1P4v3y8LuZgrhUQK4wxIugDxXpzzXf20g3LVDKpctjKAq8H5mYMxcH2ij/AD+lk1c+iRFR6id2s6sgnKlSOCpsEccivX8tVA65o1YbL13rhs8vNVXQ7fp/HXZ98zkFiGI9aH9n/wBaG13Q2oybLGlsel37fSv6aJ6fu6dSWRQpyGakrkvIFKCee3b8dBDXTotBthv+1TSeVSVYsWN25JyOXPa9Tm6qWZiFC5BeAzV5b/17aXnXR9NI4RCpNcF67mj6cEc+vBvg/ronedaMhYtkS6Yks2XJIsjyj2Ar0rvpeOfz41MbVrrE3ljVftfu/jo7Ymtvg7LuCWJPc/36aO6b19oY5owiOJgoJYG1KkkMtEe54OgFiJKgV5u3IAPNdzqAQ0D79uR/LvoOMXhmuSdhj9XchLLWi4qb7c32r8dff7SPs3PcZd+CPbj8dT23SHYxXSeK+Ck1w/GIZbtQSR5iOxvnUD01zE0nACFARY/bR5FIN+yMK0NsfIfdPzGG9+JpZoY4DnhFbLbF64IIHlsLz257DS5ZzQFUL5IuyDXfWi+E+nlJdxZUgbVpAxVWtbUg1zia7+3PppF/s03Wa9h6j/oGUVz+X4/XUouO5wS4/I+ats9S6n02Ry/hTFaDC8JT5vuwKKLR4F8CxQ1A7OZVYGTM/dgHGevl8x4XmzyQPfkg6Z7tsZZEBwDTFQFRvVrLLRqxY4HPPPdRoWTeOI8waGGSkq9EhGbBeQPOFBNmx5ubI14m2XHv+DtvqUS3HHuS0mLYsyf8QVUZK45IO7I/INCwbN68qk3bOSe11xzQoe317/r769Z62v3U5uyqyDIqwKipxQYkCqHp7+uvNG6XyAJFr8vXaiX37D5f/Ou/wcFFNvkhqu6AknaJlkxHcMoohWpuRXqpIINH31a3XWKqpS8Oxzk9Td/Nx+WmnXtvWy2BtTcL8BQKPi3yQLJIYd/66zZB/U8fkdd0Nuorr2sEJbo8Mubfse95VWWTWfr31W+5sEVV/U/yvUSOLsd6/hfbUXQg0RRHof11VRS6E3J+YR1LqBmleQqFza8RdLwBQvmuNfdO6i8Eqyx0HU2CRfoR2/M89+xBFDQupxwk3QJoZGgTQ9z9Pr2021VQltuz55CSSeSeT9eb76L6dLjLkQWpXsCvWMj6iqOgtdBr+/poVig3km8117eg/utcjkUd1y/EkfnwRqGuHRoFkj+FahqTajogZLHi/rQ+v4fh/ftq6GAEKSe7AY+rA3ZU/Sq/EjXF3JVTGaKEhqHNEDuCfXmj79tRYngjkCqB+pvtz6/z0rsKo5QxFA3Zv8OMRXuPNf5aI2qAqQVtjVE8UAMvKxNZGq5H4ajGAxAJKAg82Tj+XcjtwNd2aKGBK+L/AJRkCa578H09B2vsedZ8DpO8Fr/M58OO7BxU2qijYxWxzYPfijqM87OgQKALLFVumbm2r6D8gCdMj1VyhWOKPbgsWyjd1OJB+7PnoobA5BPA591ymlxzVR8wAFkkAAc9xx9dLY1MfbCErY8Ao4AaKS8B4iIpHIPhuwPnHJFHtzRoixjlRpsWAkzaMkGh2dFcErkyqFXk0Qpte5SPubUJbsoNhSTiOKsKeAeK4+mofaO9KBY0EmC11GcXVSgjj8uEaMuSgkyCSmZGsjy3ZAFUbPOqdxMZIoogrt4TyU1AWrlWqlvE8E9yPMf3eQPFPq1en9/x1LbuBzmykEURfv3/AC0aoCpujQ7X4c3W5WVwihTwASqmwsZ5CqARWHNYg88HV3WRNJuZ3XamIGLwAgZnxCKsXz0MuE/DjQfSpdyiOR4wTEkMMwDYVQR7g3GL9LX31TvlkiX7ySVJGXxKYtyS59bI5IJyvuCO+ptyKqMOTR/BUUlsjxKFXbtHbc2G3Kuw5UqD5yPatP8AqPSURmqCEYq/qorBViPaPmg1/nfbWP8AgndDx2yLStgWUFuBiA5PKsL4ocfkda1N3unp2jXsQ48SIXk4zIskgMACPqKs68vxSmtW00vsdWjtccIPaPaq7AtEvkLGl/YBALEWB8zEVwdWP0uEgglKAW7U0OAi/tV5uwI9udZzqhLPC8rsjvt5ZGIYElwq+S2DKUJX5RzyedEHpb+JCFkneIoS7fdmivYAhCoxvgPyL4rvrmlCqam/6HSvoMt5s4WaQEwszNWOC35i5cEtYBFBiarnjVsHQYTR8CNvrinsY/8Ap+tfr+GlfS9xKi7jw5HZoyGAZhixDCrC4glieWvuorV6de3gUuYhQBJFLxVv6yWbktqqyPc+bWcZcKX3oNdhV8cdNe9tBHGvHiKiqPeVUAalAHmAHHGs71H4bljETCMiljsp3zIdiQQCb8oIbsK+un3xLvJ3+y7hEnRzk0pCsVVlcMPlBo2HaiPlK8XZKbqnVtxQTN8QoYm2NcOFUn0oM342fYV63h3KMEjmmot5EbdPlCFcXFkEimokZAWMe4BIv6n31HddPIP3aykULLx4m/UUC1gHi759hqUvUpP3yex+Y8kX9fQnXE3z2fNQ/AG/1B9zrqW4g1C6ObLai/OxU2BiVayDwSDxyO9cdvyJzS4rhDSh0dW5YsyjF7YDzBRXlUigFJ5N6WNOciTTc/QfyA/Dtq9Iw/bk0Bix55P7J79ua+utLzYI9g6HYxRKZJcJT5WRYqdeQVpxdCzTV38vbngGSCJ3cRLIAEGAaichiCzGqCnlqvjjk6bbz4od4o4nRGEUZjFgCQrmjjJyDl8gXy4krY4B5WLHEhKuxsK2TBTRJUFVxoEd+WIPPp66yRm+lFG42ynJ4yBGKoM1tySAOwtqBY0KGhmjNAkEC+/5XX6EH89WttaBIYGjXNi/ryO3bk13GpKwC4kWo5F2OSO34Xd13rTom8g7aiBr4jjRUoD2wxQKPluv2qAA7k8j+J0boCVnzRsjUfKQaoUP0OuCrPr2/P35/v11QF7dv/Gumve+P0/XQobcXrMAflBHYjjkURwaNH1/Iaik7cEX3HI97sfyvVYlrsOR6+vb9O/PbXC5NfQUPwHbQoG4IK2hYvRBGKg9xyS30rgD3J+huhqrub/Ch69v4fy1HXx0UgNkmfkkAAe2o+2uXoiTYOACV8pXIMCK7E1fa+Dx34PGtg1NlF6+H9RovbbUVk9FSvGLCwxDY5DvxixI9q9xq7qfSWjAcAhPKuVGr81cnvkEZuLAvW3K6HWm9u7oH9P6qWVIzzguNBR8isGLXYJIxBrsa0D1HrJmZQeVRAiEqASASQWrsTZ9TWpfDyBtzEpNBiwYi+FIOR454Wz/AK6Gj2VwPJlYV0jI+rq7Kf8A9bentzqailJjtvaqHXwhsWTqGzLr5ZWtbo5KQwJrn1Fc+2tXsl25iW1hvGDECINkx2xDDlAbJUsR2s3Z76VdF6U326GdbMMD7YYKS5uSKyqLyPmDEqaq9NtluZmi2rL4bDcLFCo+9u4UKHI5Y/tge180ADrg8RFzljyX5OvRi0+PeAGRU8Pa+IBiNpOORkLAIHZTXN813Hf107T4jjHhZOUwChxgxvnIGxXoRwfyvjSmaJ5B01Iw5d0liqNgWoqAQboAUWuz25+mmnWthJDKIz46Zolqi8YRZvHiuZIoIVOXIxJAJ1zy090U33/llLqTQp2EqGDcsSLJUSAn5VMyfNdCjZ9ANNItrtTBI4SISYuy8DhPHxDBxxSiwD2r1o6r25tt0AS4LQPixCquUyMPLbEZqFJFHGxw2ioZnkQxKkbtIWZamBJH2oWnMYBJIFCxwLNGhpZRfS+V/CGu8izr+/CAbeEKsU7bhRhbCzuECkBD5qxAFA8Ej6aSdT+ISI5eOZUKYNnahWYg8qPKS5AHspv00d8Zbhqh3CEKI55yWVh5XM7NGAa5HkLA41ff20j3e3Mu8ijJ5do47JAppPKT8pAALX2/016GisJepyzSyxV1CFUklC4yKr4BhYy+amxvjheRzRv8w5B61+nbTZNkC+6curGEM/LBgxE6x2SR57yLccnvoLb9NZ1scA3TGqNECj6gcrz2767ODmpvCyA6krV24/vvqz7McC/sfbtzVk+nqPxH4a7IgCr2thfe65YGx6XwRxyOdNaJ1RYdzkKbmhQPr+vrr5l7DhhQ49RzxRHPb29+2hr1aktWb5v8ufX6Vpargbd5hEbBgwzHawCLJYsOFIH8fb0vUZFFEIAFFXbclqxvlRQs9q49STzquRQe/BoCqA7d+R3FevqdQZyLvn9f0vv+WtRmckj5pgFNj6cH/L7fpqDR8ke3H986kIxzX5A/6jg/w1CQ2TxXJ4/P20yFaOa7rlasMZChsTRsBiOCRV0fpYv8dFsUhWujXNE9P2Xiyxx2VLuE4FkFiAPLYvkj19dBjJE9v0uR4ZJUGSx/PVkrxwSAOFPPmPFg60/SuhxRnb5ffPJLCPJIVNOC48MFUcOAByGK2QK5GquhTbgQxxjNlj3aB0SQh47ZWXG/KubeIFYGshyLKHSuTbrNMhQsqG1zVQCPCSzIsQNhaCt7jz82NTdvkqqXA66PAj7jJ0U+NEJQo9VMpyWIqrMQv7d3IAr15lFs/jPoERkSHayGFZFjb7JLIwWOQhiQS1KAoI+ZslzHFMKB6ZIUkbJ5hL4kRIPhxOkry/eeGzhwF8xJHl+YWKrQfxB1Z9zHnM0d4QyeRQMlxkXJEsAMuSIyDghQbAXgGdrkabXZQxKrbe5PtMMjhXuAxSKcFMUmRVsQ5yXNvKWJAutKOobR3iBMiCEJE3IpXIZogyEC8iAxPYkAg8gaK3HVpoIhG8gypMPKUMcsW3UAkGmEiq6xksMXUDk1p30/ZQy7+e541YVKst8ohVpPFXEmMOhK3RCMM+zMKSWMloO4tNGZj+F5VfxRFJGhkYQrIOZFNg+Y1RVTlbADFWN+XkjoXTJ9hv0ACSlYlmzCSOsYI4lFAcrzyfKeRzeu/G/UfElMH2gTQCYzRy5NKfvIo8owSBkF4o0O/Pfhp8PpuIzC8yZSU/DA+IoJB+9V9tJyR5lPF5HnuA0m0TjUn2C0n8SSVwQiLPA4Ys6lIjN4SCgRGAiAAluaI5oaV7L/AOLtZHELoBeJUjLJdxaylaJ/+MRxXDDnvozNc0iBUEF1xjkDmQM+aJY8gA93Y+prRm66Ti0NBA0gKys2M7RuXVD5QAS3IFURYbmuRFSyevrUpXGVLNKuhV8LTmLe9NUyBeGD16B5mAU3dZYhfqCOedE/4vbgJvwS3iqkSkxFgpQWopW+YnnMcEg+hF6E3+zO3meJQJJCKMmL+I5bykENeJa2UgWTVX2uU3QysqwKI3V7IIDYErw4xxJtGRUIq+FscnQUtsaS6k5eHjJqbmlj69xB0xZPs27lZ478CNhXhjkS8cLxkK7HmzWvZth0pb2jR4nbGB5WaRELAtHCI3rEjI/MaHdT6cHynd7FVZopIlBTyMuBZl9CuWI/ZWwfZr73p2vxRvWEcKztGAoQFjDGAAgNOWPPF0Ks4+vNDT1EpO1li63gZbU4yVLqfdckceNAwWMDclZFTKztmeRwFFFVUKBIxWl+UkWNYX4wVot4zByzhgcqIxZTQ7gE9lPIHftp9s/iy920jsUJ87MSF84TBRkA1g8Ejse2s51PaAqHdjLKwMkrHyglnskcWxtgcvUMOANVg6lZz60cfDjnv36imfaPGqF1K+Iua8jzITwceSLKmr7iqHvq+lbEuTDJEySpG/iRyeXNwFMYdjRQeUnkrSrd8mw/h7ceNNHCWXEI6JmtiIEOQ/lF2pdjf584jQUUcniCGOQL4vkJeTw1YDlcmeqWqrKu34apNbsHNp/LbKNoXMTLRqVgM2NIFyOdkih52jN9hz3saZb3p8RV1DStHApCNQpyVVrqsgHYSMCf2Qva70IenMrLt3ZCzMzBo3WRGXE3kyMTWSCh6AsfUa0kPxAzSP48eW5CiB7axIqhrQKqFVZ8VRmDcjMLROQErXBoJPuYV4iOGFGr59QRYP5jnUNanr/SvGnyiAwdaRFHnLLS+ZCSyI7UVLk0pXWbngKsQeeSAR2ajVqfUfXVVKyUtNx6EA/bjjt7fnqZk9jxff3P1/DXIGUOC6lgO6g437AmiQLq/Wrojvr6SYsxJoX6KKA9lC+g+mjQtkgOD27fl/71F7oA8j0+g9g39P4alGmZCrQJHYmgT7C/U+1/nrlkWOx9VP8AEHWCNY/h8/ZftBZGQlQaanVshkoQ0WajfHFHvwdHdZ6SmEaxRhSxDhl3CyRY+GoezZwxYXbG6auaGp7qR9tFH4ibeRJYjGPICrBZWOasjAMcu5OJBCgiuSn20HiEJGll3UfNTEllAFk4jlgOxI9eNRTbds6KikWQ9AlMLyBGCijeGXkyxLZDtTFBX+a+BpVIvPGvSptqm2EcZ20+MyP920yxFaRiCZAhSQKpfn5mBW1/ZKA9C22apNLKJLC+GAiYX5i7OPEKKOfJgSSRyB20Z+ZpwTj8omh6zIZYWQXKoVWLuziYrJkuauSCo8gx+WlBFaoEUnj4RqY5MmRUDUVskYZE/UryfNZ73zqNn0wCfcoGg28UYRVkmyPmYho2ON+IzKrNyClCwvan0mxk2ki7sbaKeSVcJYZHSNUlU2A6FwpYgKyheGrJQCBo/EzQq0kld++xi+o7kZCSMu0BeKUEsfIyxUYcwq/eAcWpUlVU0TVHb2GOFkniMQSSWRHRJGBjRhXhmTHmNh4hDqCcbF9tO02O33Ekkm7ddw6hUxVmibIJGDiEuM4c2QaNEgVQCjf/AAhFHspJFn8UoiSXiQFcsiOgPKsrFzTKQbjoitDcngf4copuv3KZ1SKbc7fw/GfxMY1lS3xVG/5o5IUBVAFZBgwqtGbJ3mmXd7dUWQQKZQy+RzTLI4WwAqBVJVRyb960n2UyuhUxeNMQuUsj2qQx+igKGU0EXMsSAKFXx6N8DeHuRJuiF267cKPG26yAgKVJiIcta92JWq44rRdccgjGTSbwOuldFaXJIonh2cqtTWpWlyOLRFFkUOxViqsLoiwLqjrfQmw2+zHhvK620kS+FIJGSQl43VVQxqLtTV+IuRUuDo/flNkkS7UpDtWZy6SSGMSmQMMBJRZSgFgD9kgi65RR9RMpkwRHxVjlGJSDIbZgIkdCEJoGQxnI9xyazpFtPTc8rj2s9yXwx0UrUhKbl5S8amRJFKuqs7mbNWf0VCQD3YE2Rb6D4dgjndNsys8SFZGkZjIgf/hhS/HnshmvzAKOa1hvhnpMmyIZNhuDMCyxSyuUWmFN91iF4APJK5WDRrVu8nnj6fJFK+9SfdMS0kyJTEMorI+dF4NYk0CSBzQV0xXpakpebz1s0smwhk3CTbZWlwjaIJRGciHw8mcNflEq+cLQCmyDjYn+IvXIkh2IeY+G7SSZiHJiilGTHzI6n9kSKQ188WTrFbrpwi6cEXdbhWex4DbYosnmUuRIGsp8otrsILAGNBmOCbZpHJI0XgBwjfZ1FmyWBfxciGc+q+UrYqyDlFID09XUdJPt6Go3aLuJVmIMEUjeG7qD4asBiTdqjUO4UgEWKJyyJbpSxyMNussttjUZwnZSQQQ5GSRqeWkVbOWPAUtrJ/4XO53TKjMHVS0YDcFyQrL4R8jq68MOGxW1NrWtDLJmJXELIfBdGdSHZbZEqV2Ys4IJF1iuQ9iQHGMaxkrCepODTeOEuxnOmdOE+4a4juCcBRnSIKTVqcqyZhS8cKWBIJIGi/jbcF5k2zTRSGMNEmAAWMHEeGWrIlWUjI/MPN61q74d3Ui/aBEjNkQ8hUIrDuiYytlgRlJjQJbJgfLrvxx0A7V4QyuyqpovKprNmt2pVLu585o8eWxVWb6CvGrb4b/4aHbgfYjt9oJ2neMBV8Exl+AoZ1jLIFanVmlKkduLJOA+L+iSRSSF2WUBmXxFUqHMRCMbIosSTdE0e/NDW76F8T7uLb4x7Z5JPMrTBMyrM5kplDAR+Z3bJwEKlSLGsBupn3DpKVz7tJKCCKldqWiayvOlJs+gAXR3MhCCTeTY9N28W0ifcvHtJd1ApceE0uSyBQWErtcZdPEyKIvBUcgKBpP13pcuxG2kkzjnkjVTGHsBKoxhCthrxLLkVuQiqJ1oPhjokEifapApnLEgm8XkVwnEYgdbHkOQV8mckj1BH+JA+0RMAzyhbkWOK2xZu8rsV5RbKj5WFgGgNJu8zKLToyO12x2xTMRyrInijF4yZL5VTj5lRj3ReTVduBf8RQeNt2lcxhkbKowqIoIxjYFV5RqbFQQSc34F6U9L3wTymKFiFJJdRcZIViQLVTwtBXy5y/f0w2G4XB3+7zVQCj4t4uShVRI+wIRLLntacKSDos7lFSgl7ZjGkyoWT3PJuyTd9vr6k/jqutab4k6VIy/bJZI8pFV8S5aSSyVaTtjWSn1HA4FDWbHb++ddEZWrPLnBxdMjoj7VkPP5qHlY9xxwCfUfj245qxqjXBotWJYy6xsDE8iMfvI3ZDYonEgZX65Eki+a1Z03amhJJisJ4t781MPlVfO1H1HAvvozqnXJdwqxlcg7ZBjGmbLfy+MV8QhTwDlXFUO2q+vbCRGIkyBcWGY21cmpOCcqC+o4rjnUN1qmdTSXzP09Q/8A2lipWBFiYHxYiCRKsbLbDPNrOIHc5ULFG9Nfhvfq21Tb/wC7DCQSss3lLscXVlsqSrJlG3NKiMb8yjTPZfDe1jeKSOL70FIMSzFGl8Mtfls5yLQK1Q8xF6og+HdpI9wuEk4Ckq7KjLILKFQXZG8yDIDEUDZoCO5J0Ujcsr33I7+CJ5SREG8KJwJIv+YqWVmkhDlna0dslYIyupYgcF1H02N5JNxuAkyLOrpPC4ZxGxbzu2LErECv/EVDwaPlC6XzwxI3+8IROzEKxVoxkoZDA9sFaMskQBjw4my45Gp7Rt7t97DGNuqgxjwDOxXAGFc4w48pYDzYMO4LYgswNOUFtRdtnyv4MUm2llyMKqYXiBEgXF/KjRnOi7A42yiibKnIdvgfbIcLfAqkqR+M5CsFliPlfuzMzjJPFu7AGqOq7WWXcPttnIniDORfCHhFbUeVJDTlXUAhFGPPFgA6UdX3TfbNuZoGWSMZywOXpUAtcqor5TzQC9vc3rZ1SUbSSTtL68dh8nw2yqzLtIou7R+HN4kUrUFSF07MzWAMmsGzVE6nN1TcTwpGzBWZoyzYNbHnOSRfDAaSMoqFQS33ZBBUtXX6ht0kKfZrWYLbvLNjHUeYV6KhwKZsr4CN3ZdV7T7UzLNF1BMJEY4JO1+JdLH4ZObOeAXIPoST31l59RNuUsc+/MunlYblNuZ4sEwkj+1oUWNgLGI5K9yFIJFcems/0/qO3BLtJMgLYxPDiCpGOX3bEMUYEBTY9eOOGr9Rua5Oo7hJYXBZTA0gbhTRUyDEXalWXn27aqm6izsC26G0eM4oI4mQvGRkVWNEFLmFbk/tOaal0nPJ1taitR4wm11+31KI4dhTI6zyqSGUqyRsgAVvDYgsrEhqYisboDng/pBgYyyQyKkgbw/C3EjRiNaGbiSg7shqgQpBU0GIGuy9Y3MuHibuKRzRjRmyZDmCHAxCKRibLEVyvrWmPxUm7nmEVvuFxGIkWOO2YE4xkclmAsFfS77HW6DTT4lOnm3bzXFWhZuN8YVcS73cyAkYyRuodcTlmqSOXCspIytLDjhhWqd912Uxcsm2gcSGNlgjjZnMTL4ixISQWPl8a6Ay57aN6h1FEgCptIiIWEcs8US+KsqDILkFpZMgbBDKf3jZ1mJN8u6ddvF98+4kxO5nIDtIccDfPhxrZGAYlrN3wA8cs4tWVxcqTb644/Af8FdIRopvu1KOVXxWDpRojBJFsqSrElsWUKLYBSSbt2YY08J50kkjUoqrFRjkJzFTUM0oOPRTzx2txvPhNdtshC0ybiKRywwDB5KIyYICFyHlUI9hO4YnyHL9f+MVEIgjgiiTgrjZe0XFC0jfMaZrYKpNV2Na02pSDp2oWv0qr/b2+BD0HcM+54lEN+TxOLjVm5dVqyQOeKN/tD0K6xsUVGMcu4m8OcIZXAwwKnEMeTl93xyVYegrTrpHxHtk6e8Ni5T4srN5XSfK1xCEFoTXBq0Ykng0qz4o2UgIdEnMLFZCZQKYn5WxUBeSSB3q6DebTvDo5YqM4b3zYJ1SIuI0VVlZgyp5HdwyyX4S4rXylWCHLFW5rIaDk6s7GWNQ9SYhIwexAIC0ALUBnBHFnk82dfbrqE0U9TSS5Ql2URuUwd/MStDy2e+IBIAHHFfP0HdbWZRNFJASLtwQApWmOQscK3PqD6XxplG0RnOpPpkYdOkjjYDcSSRsUKnEWY2zCgupKhlxvhWB9ee2vR93uU23S3aOWKVpH8IFXj8wAFI2MsgtxycSOMbC1rzDqPRljkkhVZGNErI4ClsSeUUEij7WTfqe2lO32RMixhhZINqSQvF5cfui79qPtqShGSstqTmqT48izqO7tiw4YqFk+rCweKFDgcc1WnUG/wApBNMxyALLCoKxICSQqiyAh74LVkkWNZyMAsSxJHLE+poWO/ufU6cv8SvLNM7F28YFSjNkMC2RXngFTTKaIBA408likJpTqW5hWx3JkbwoYFYCRadowSCWrljaoK559iSe+h/irYqrv9748wY+K6sWRj+8pr5frfvxovpW+WORUUsNvZdgxJDEAfKuRJZqQAMACayFAgsuqzNNsi0jSiBDhEg8sYpWCYtYDksHulJOLsWtgNTunZ0akXONujCDt9eNRGvlUntz6/pqQF/kP1511Hm0afo/UEjxKJdWCW7suL5xFxSsrL2FA2V+uiemss0bOzgIo/5pDu4AokRAotKAeC2XAA99UbCaFleJ0V3BISWV+UA4QWlLQrzEkivoK1rOl7CNDHG8B/2hAVY4SFqPiBkcx4BXhAo/dMaXix3HK6btHa4qVbljpwV9PWeTb+P4fi7VlIJlkEj0HUs8tHJUFBvDQUFAJBA52M3xjs4jOQp8WgZcEHmFgBy4IyAzD5KScWsX6YfrnTdzHvCdvFGY5Dku2PMTY8vEFbEKytmwrFirmq8w0Q213U8oO4gWGWT7rw+yR7dk8sHhRjPJsmKgEHyWQoybW2p/MZV+lnJNxLuoDFMkU6X4hnV5CZCjKGzLsfs/luywAHbE8DUVEEfgptxEsEpbxm27t4hUqXdVMhqNGEdCmzpfMASFBfR9qVh3CiFG2+1IRodwyZyyE5l5U4BYKME5Ki/IHq9WbTdwhNxFNBCkbJGvjxEDw4pGUxse+QX7vz4EggZ2DejdOkVVNbmuO4p6k21XwjPJNKMAoePEKsGbFZI7DBit+ZBx5lINow0Ttfifa7tIpJJtyk0JFyLizhfDIEMZIJZCe7ScFr9DpfsPhXcxfaDHPINuE8UmJUljlUkkSNG0qhVKg0WsjF14oW5XrWwmjj8faPNIeXmDLGe5a4ypFtkf2gCQTbE6zSXUrpwnrO4ptLoq6/wAydU2Uu6llEGUcnzeHuGD8riRmAAFK94uVu/MQNBN1XaJuEXb7eVECnymUMrgqVJNxGgeQaJBv00du95sY5FMG0eEZjFTNkHbMMA6YmlFEcN8v5U6678Z7KUPI8E0jyGsJ528FCAOVRZK9DQVQTR5F8omneTq+DLTUUtNp/5Z6fXr5gfR06dA5MMMxkl8NQ25EcqQ0wF45KWHY8nsOKArS+eDbNvG3M5n3UlG0kRERnogNYkDiMcUmIPbnTbpEO18XGVU2cihWDSGVyHJzNKWVI3Xig4avLeVEa+3MMD7tVm3KbsPiodmZAg5tpBiuY5oYsB71rXLtYfh6EZVslVXzz6f2ATSs5V5HbaHDHbtt4EMax22Qwcq55bg2DfNnvqiHpMbvEm2kaNsmC7jcVGhKqtKgTJlYN3L+oAv00y33wHNtTNJJLFgsqiD7RIv3y1QXgDE8AEEViRyMbIu7iafcP8Aad3tIsIlxVeUXJnqIYgKKrIkFvQ8m6ztPJtPV0XFOLcb55x5Yr65Ibzpm76bt+ZFkjD+PJEJVSUKMI/EBjY1iAtMGPqcTzWO6V8O7zcRS7hIWniEhWQqMiGNMxVB5uLHIFAkfWtG82ykSSPb3M7xEF9zJHEqWpNRKoBaQsoAsVV8i70N/hr1WNN2yyvMkLRMCImdFFAANJibWrJDCyGYdr1eFNM8nWe2a2ZX0CYOnrKsqqHeZfvcUIKeUjIZDzMf2SwIUc45HQfUOlMJJkaJIWcQhUDUqiaqp3JKihZZux7+2tT1DpMG3ecJvRiwSxGq2AWK5FVIFpkWKqKN3S9hjvihI0XcCF3miMyxpJIPMRGotTY7KSR27VwK1zpZr0O6Wrubl5plLfDcSzMpchkDK+2ljqQUDyjKxjYH/qWoHJx4F6f4tniaCZ4E3QUxRBcXtFiEgIL5WxW1A8hxBB7eoPTmCbYhpvtcOJEa5PGi0ykq8Lr5iGMbhRVqeSQaEd70bf8A2OV5J2i28qiSNQ/l3DNXkC5DEFTyAMbCiv2hST+Y4tuzTUkuRJuelrPOicxs6K1kgIqLGcu6k+iV6AXd3xrt18MOm1hXeMse0hPmmkkjlZkvJRtyh8SiDhgPKOTzVDF+MYxt5HyDAMODi3zUBdHEi+SR+V6t+JOuxSQLDCs0QEuZiaYSpypAKkRrRHIo9gf0aEpKkhdeEXJyG3x/0xE3RnTwwhKsI4+FFgBSB2ogDsPMADQ1iopHjkBVsZEcEMD8rK1hgR7EDtrS9XKSbGHnORIkkLX2QMYsG7ksC13dKoVa76yocg2PKQbFcV+HqK1tK2nZPWdUjadK2qbqUyJCsRcsABawl/DNebP5u5wC0CfQUNZic1KzxqUCtxgSQt/KM+91+fB7abv8Pf7r9pj3MDOUWRo8gJV5psaY8i7I4JA7d9Vw7mXcxGFFVA86igcUt1CotepAjcljZPJJvueMoeU1JKPBVsShBLUpb5RZCZHysHaxQVCzr+Ys9joE+JUikDMju3grGBmFBYFMTQQXCEVVw4DAXYJOkPVelpCwRNwsqN5WbB1KkCxYN8C+KPY81qzp/THeIBcZ25ygU1IgV+aF+ZCaJAP145YI2uR4yr9SGx6JuNxJK80ZBWAMMlAjjixys/u2vyqvmJJN3d4mWMqSD3GvZOm75Npsi8kYVpFdMGAMmRkwZQ5AtMEUcAhifKAE4wPxP4JCyRbMwB7CEkkOQVyI8osi6IHYnvxWtCaWEJqQclurAV0L4rnWAQxzqobOMRMUHDAEuXIVfMWbkuDannjkrfbF9yyyiWU7lcY1JkTJGMbNEftCFs0IjlW7Vwasm7OHjkq/W+CORYu6062+6SOM3t5PCYqJAszBXAcsA3BIJ7egHsTzqjVcCx1HJU0jm7+I5q8GOabwVYSESuCxkpcmLDk+YUvsKPe9bT4ZkfctnJLLtMlx2oEMro6vRlGXdzx8wJYsSW4AGvM93PnI74hMmLYjstmwB60BxzrQdE+MDDtW2z5PH4niKnIByjeORC6srgMGU+U8FeRTHRcU0DT1adXg0fxHG0McO4gcSLGZBLkSUksxjBgaZc0VR4TgcqcST5tWv8W7bdK7+GYw1xvt0DRrLCFUR+JIAylo2sZAhjS1XbSfpfxKokLnfTxAt8jQCVmCqcWdwVV5A1USByMrB0h6v1Xxdw7h3xLFlZgL5JYsQOMiTZr9T31OnwXlqRfzJ/s+v4NV/toJB4MTnwVJqHxGKjm6ZCTwe/Pc80D2WwdRGZLKMRRbGkLc8rx2vnkCx31npup3xiqr+6ooH6171qkblr47+nrWl+E3yDS8QtN3HBv+ubFTGrJtDBRz8Rt2JbXBuI0sWTYPr2Op/Dbujs8U22haMEh9wfrZ8MVZYVXFWCR66y3RvhA7lcw6xqSFUsrMXkJFqqxgkqCRbkYrYHc63Xw70np0O1ZG3Mf2pWOUjo5RhXEaEoSqfKc1pshfbynSgubOzT8TOUJQ2t315FChTvpV3E0ksZlyeRRTuGFllHP7QIAs0AB66r+IekRKjNtt39oLZAJLE0ZVfRQxJVm73eORxoWa1w9MeOaS4CVTAsI3BP3i55ob5WrqwRZF2W0fvwFikba7OaIKhD7nePTKpByWJWxUMVDDyhmPpjpFjmi8pw+HHLtJrDVff/Ql6f04/ZDPLu44pIVDIhd/FYAUiKce3IAAJr2A1l9z1WWRFjaR2jT5ULEqvBApbx9TzV8nV/XN3lIRfCgBQBx6E/00s10aaxbPL8ZJfEcIt0sfQ7evT/h2LYN0n55F3sjkB0symRDkqRV+wAUNe7AnkLry8DTLY74w8o1Ndo4YqY2IxLAjkcfyB9NPI5tNq8nqfQvhlxuV3eabH7PHg6OVbFTHijGOxQbluas3RsAHB9VnaWNZGKF3kaVu2Jd5x84yoLz6Dt6dzo3pXV4twN6N0+BSJn2wRiwRyQAiu5YlLPCk0AXPBrS3rEUKgIzMuG3Uoq5ed2ZCcsuaFu1EDsAPfUEuEzvTUoSmlzg2O/6pHu9u+5EQil8TwsV80W4lkD14MeV+Ici1sPXnJgDoXrLLFLM8yHxc1XifPEJDXzrRkfLuWFXfHN6G6NFlEks00qRpMoEakjyIgcsGVxZUFUHYK0gokkglDdtMVj2+3jPizZBcBiSrhmEpoqEVQvlApVxvKyWSbwUjHYn1SwZje7UKESTPBJ5AUIIKqrgMvFC+DdAdz2vQHxPOjSq0ahFMajFQAAVtScQTRNXzz799G9e3LypNM5ovuDaZBimK0LIAF1QBHcC9JupbOSF/ClGLx8YXeFm8eDQPNke599V0427OLXeEuyJbWRArZLZCNVtQyJoECuaBvGxZF36aEjWyB/LWw3/w/ttr0pJZD4u63RUwkMQqRimZgtCzf3Zy9brgE6yW2cB1LXQYEhTRoG6BINH8Qea1VcNkOWkx38OdZ28UUse4iEgkZTeINAK4791okUVo8n21KFIft0axTeDtlkSTxJCWEZCqzHgWaoKPUkAE9zqmPoaM+4zk8JYlyGSnkk8IXAKqfT1uiB76V7rch3JWNYga8iZV2F9yTz+Olik22NJbcPoG7pRNuGSAu0eRKZqMsQO7Ko48o7fT9I7Tf+GfKz0CLIODcXiwIJoqfQkg8flqfgj4Tz2824mBVZF8KI8jhj55RQ5HAQehJb2vWb+Idgm33DIjmQULursjzBseBzyAL0lxctg1utzLepfEU87qXlzCqFojAAc3arwKsk130dH8UyrEUTGOlxV8AZX9OJCCVXsAiUB+Nk55AAGGHiFuAaPAseYAdye3Pb8a082uzAlDb1wEstKsTAyE0ajNCkyal7gKD6egcY8UX09RvEs0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SISTEMAS DE GOVERNO</a:t>
            </a:r>
            <a:endParaRPr lang="pt-BR" dirty="0"/>
          </a:p>
        </p:txBody>
      </p:sp>
      <p:sp>
        <p:nvSpPr>
          <p:cNvPr id="3" name="Espaço Reservado para Conteúdo 2"/>
          <p:cNvSpPr>
            <a:spLocks noGrp="1"/>
          </p:cNvSpPr>
          <p:nvPr>
            <p:ph idx="1"/>
          </p:nvPr>
        </p:nvSpPr>
        <p:spPr>
          <a:xfrm>
            <a:off x="357158" y="1428736"/>
            <a:ext cx="8229600" cy="5615014"/>
          </a:xfrm>
        </p:spPr>
        <p:txBody>
          <a:bodyPr>
            <a:normAutofit fontScale="62500" lnSpcReduction="20000"/>
          </a:bodyPr>
          <a:lstStyle/>
          <a:p>
            <a:pPr algn="just"/>
            <a:r>
              <a:rPr lang="pt-BR" sz="3500" i="1" dirty="0" smtClean="0"/>
              <a:t>Parlamentarismo</a:t>
            </a:r>
            <a:r>
              <a:rPr lang="pt-BR" sz="3500" dirty="0" smtClean="0"/>
              <a:t>: maior colaboração e integração entre o Executivo e o Legislativo. Pode aparecer na forma monárquica ou republicana. Conforme </a:t>
            </a:r>
            <a:r>
              <a:rPr lang="pt-BR" sz="3500" dirty="0" err="1" smtClean="0"/>
              <a:t>Paupério</a:t>
            </a:r>
            <a:r>
              <a:rPr lang="pt-BR" sz="3500" dirty="0" smtClean="0"/>
              <a:t> (1971, p. 265): “pode-se, em termos gerais, definir o parlamentarismo como o sistema político em que o chefe do Estado escolhe ministros que, constituídos em conselho ou gabinete, são solidária e politicamente responsáveis perante o Parlamento.”</a:t>
            </a:r>
          </a:p>
          <a:p>
            <a:pPr lvl="0" algn="just"/>
            <a:endParaRPr lang="pt-BR" sz="3500" i="1" dirty="0" smtClean="0"/>
          </a:p>
          <a:p>
            <a:pPr lvl="0" algn="just"/>
            <a:r>
              <a:rPr lang="pt-BR" sz="3500" i="1" dirty="0" smtClean="0"/>
              <a:t>Presidencialismo</a:t>
            </a:r>
            <a:r>
              <a:rPr lang="pt-BR" sz="3500" dirty="0" smtClean="0"/>
              <a:t>: ocorre apenas na forma republicana. O presidencialismo pode ser definido, como expõe Ferreira (2001, p. 367): “[...] como a forma de governo em que o presidente da República orienta com independência a vida política nacional.” No presidencialismo o Chefe de Estado e de Governo é cumulado pelo mesmo órgão unipessoal, havendo uma forma monocrática de poder, ao contrário do que ocorre no parlamentarismo, em que há uma forma dualista de poder. São exemplos os Estados Unidos, Brasil e Argentina, em que há uma separação estrita entre os Poderes Executivo e Legislativo. </a:t>
            </a:r>
          </a:p>
          <a:p>
            <a:endParaRPr lang="pt-B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PARLAMENTARISMO</a:t>
            </a:r>
            <a:endParaRPr lang="pt-BR" dirty="0"/>
          </a:p>
        </p:txBody>
      </p:sp>
      <p:sp>
        <p:nvSpPr>
          <p:cNvPr id="3" name="Espaço Reservado para Conteúdo 2"/>
          <p:cNvSpPr>
            <a:spLocks noGrp="1"/>
          </p:cNvSpPr>
          <p:nvPr>
            <p:ph idx="1"/>
          </p:nvPr>
        </p:nvSpPr>
        <p:spPr>
          <a:xfrm>
            <a:off x="457200" y="1600200"/>
            <a:ext cx="8229600" cy="4757758"/>
          </a:xfrm>
        </p:spPr>
        <p:txBody>
          <a:bodyPr>
            <a:normAutofit lnSpcReduction="10000"/>
          </a:bodyPr>
          <a:lstStyle/>
          <a:p>
            <a:pPr algn="just"/>
            <a:r>
              <a:rPr lang="pt-BR" dirty="0"/>
              <a:t>O sistema de governo parlamentar possui um poder tripartite: </a:t>
            </a:r>
            <a:endParaRPr lang="pt-BR" dirty="0" smtClean="0"/>
          </a:p>
          <a:p>
            <a:pPr algn="just">
              <a:buNone/>
            </a:pPr>
            <a:r>
              <a:rPr lang="pt-BR" dirty="0" smtClean="0"/>
              <a:t>1- </a:t>
            </a:r>
            <a:r>
              <a:rPr lang="pt-BR" i="1" dirty="0" smtClean="0"/>
              <a:t>Eleitorado</a:t>
            </a:r>
            <a:r>
              <a:rPr lang="pt-BR" dirty="0" smtClean="0"/>
              <a:t> - princípio </a:t>
            </a:r>
            <a:r>
              <a:rPr lang="pt-BR" dirty="0"/>
              <a:t>da </a:t>
            </a:r>
            <a:r>
              <a:rPr lang="pt-BR" dirty="0" smtClean="0"/>
              <a:t>legitimidade</a:t>
            </a:r>
            <a:r>
              <a:rPr lang="pt-BR" dirty="0"/>
              <a:t>;</a:t>
            </a:r>
            <a:r>
              <a:rPr lang="pt-BR" dirty="0" smtClean="0"/>
              <a:t> </a:t>
            </a:r>
          </a:p>
          <a:p>
            <a:pPr algn="just">
              <a:buNone/>
            </a:pPr>
            <a:r>
              <a:rPr lang="pt-BR" dirty="0" smtClean="0"/>
              <a:t>2- </a:t>
            </a:r>
            <a:r>
              <a:rPr lang="pt-BR" i="1" dirty="0" smtClean="0"/>
              <a:t>Parlamento</a:t>
            </a:r>
            <a:r>
              <a:rPr lang="pt-BR" dirty="0" smtClean="0"/>
              <a:t> - representatividade </a:t>
            </a:r>
            <a:r>
              <a:rPr lang="pt-BR" dirty="0"/>
              <a:t>baseada e atualizada no procedimento eleitoral e intermediada pela existência de um sistema de </a:t>
            </a:r>
            <a:r>
              <a:rPr lang="pt-BR" dirty="0" smtClean="0"/>
              <a:t>partidos;</a:t>
            </a:r>
          </a:p>
          <a:p>
            <a:pPr algn="just">
              <a:buNone/>
            </a:pPr>
            <a:r>
              <a:rPr lang="pt-BR" dirty="0" smtClean="0"/>
              <a:t>3- </a:t>
            </a:r>
            <a:r>
              <a:rPr lang="pt-BR" i="1" dirty="0" smtClean="0"/>
              <a:t>Executivo</a:t>
            </a:r>
            <a:r>
              <a:rPr lang="pt-BR" dirty="0" smtClean="0"/>
              <a:t> - operacionalidade </a:t>
            </a:r>
            <a:r>
              <a:rPr lang="pt-BR" dirty="0"/>
              <a:t>que se apresenta na ação de </a:t>
            </a:r>
            <a:r>
              <a:rPr lang="pt-BR" dirty="0" smtClean="0"/>
              <a:t>governo</a:t>
            </a:r>
            <a:r>
              <a:rPr lang="pt-BR" dirty="0"/>
              <a:t>.</a:t>
            </a:r>
          </a:p>
          <a:p>
            <a:endParaRPr lang="pt-B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PARLAMENTARISMO</a:t>
            </a:r>
            <a:endParaRPr lang="pt-BR" dirty="0"/>
          </a:p>
        </p:txBody>
      </p:sp>
      <p:sp>
        <p:nvSpPr>
          <p:cNvPr id="3" name="Espaço Reservado para Conteúdo 2"/>
          <p:cNvSpPr>
            <a:spLocks noGrp="1"/>
          </p:cNvSpPr>
          <p:nvPr>
            <p:ph idx="1"/>
          </p:nvPr>
        </p:nvSpPr>
        <p:spPr/>
        <p:txBody>
          <a:bodyPr/>
          <a:lstStyle/>
          <a:p>
            <a:endParaRPr lang="pt-BR"/>
          </a:p>
        </p:txBody>
      </p:sp>
      <p:pic>
        <p:nvPicPr>
          <p:cNvPr id="1026" name="Picture 2" descr="http://1.bp.blogspot.com/-E1c-NZAbSY4/TmDUHnM4xzI/AAAAAAAAIJA/70QWCnx4IVE/s1600/esquema_parlamentarismo.gif"/>
          <p:cNvPicPr>
            <a:picLocks noChangeAspect="1" noChangeArrowheads="1"/>
          </p:cNvPicPr>
          <p:nvPr/>
        </p:nvPicPr>
        <p:blipFill>
          <a:blip r:embed="rId2"/>
          <a:srcRect/>
          <a:stretch>
            <a:fillRect/>
          </a:stretch>
        </p:blipFill>
        <p:spPr bwMode="auto">
          <a:xfrm>
            <a:off x="357158" y="1297515"/>
            <a:ext cx="8501122" cy="5560485"/>
          </a:xfrm>
          <a:prstGeom prst="rect">
            <a:avLst/>
          </a:prstGeom>
          <a:noFill/>
        </p:spPr>
      </p:pic>
      <p:pic>
        <p:nvPicPr>
          <p:cNvPr id="1028" name="Picture 4" descr="https://encrypted-tbn0.gstatic.com/images?q=tbn:ANd9GcSDPejigZa5jU4sllMGqTBM9Cv-klHvwW1zBuOaTnUtsngEzaeG"/>
          <p:cNvPicPr>
            <a:picLocks noChangeAspect="1" noChangeArrowheads="1"/>
          </p:cNvPicPr>
          <p:nvPr/>
        </p:nvPicPr>
        <p:blipFill>
          <a:blip r:embed="rId3"/>
          <a:srcRect/>
          <a:stretch>
            <a:fillRect/>
          </a:stretch>
        </p:blipFill>
        <p:spPr bwMode="auto">
          <a:xfrm>
            <a:off x="428596" y="2928934"/>
            <a:ext cx="1357322" cy="1694964"/>
          </a:xfrm>
          <a:prstGeom prst="rect">
            <a:avLst/>
          </a:prstGeom>
          <a:noFill/>
        </p:spPr>
      </p:pic>
      <p:sp>
        <p:nvSpPr>
          <p:cNvPr id="1030" name="AutoShape 6" descr="data:image/jpeg;base64,/9j/4AAQSkZJRgABAQAAAQABAAD/2wCEAAkGBhQSEBUUEhQVFBUWFxgVGBcXGBcVGBcUFxUVFxUYFRYXHCYeFxkkGRQXHy8gJCcpLCwsFR4xNTAqNSYrLCkBCQoKDgwOGg8PGikkHyQsKSksKSksLCwpLCwpKSwpLCwsLCwsLCwpKSwpKSkpKSksLCwsLCwsKSksLCkpLCwsLP/AABEIAPQAzwMBIgACEQEDEQH/xAAcAAABBQEBAQAAAAAAAAAAAAAFAAIDBAYBBwj/xABDEAABAwIEAwQHBQcDAgcAAAABAAIRAwQFEiExBkFRImFxgQcTMpGhsfAjQlLB0RRDYnKC4fEzkqIVJAgWU4OjssL/xAAaAQACAwEBAAAAAAAAAAAAAAACAwABBAUG/8QAKhEAAgIBBAIABQQDAAAAAAAAAAECEQMEEiExQVEFEyIycUJhkbEjM4H/2gAMAwEAAhEDEQA/AM00J0JNTk4AiqNVd6t1AqtRqFhIqVkOuCiNcobXKWw0VnqMlPqlRZlaKESuBIlPoWz3uDWNc9x5NBcfcEaKECnNdC1+D+jCvUAdXcKDeYOr/dMDzWlGCWGHkOIDqg2NU+sdPLKwCGnylVLUwh+7IscpGKw3hW6rDM2nlYdc9SKTPInfyCOUuE7Zg+2rmo78NIZGj/3DqfcFJifH9GoT24btJbnnrAJ/Tkh7bulVbId4lpJj+Zu7QfxQQlS1eZ9fSNjhxrvkuXGH2zfYt9Opc558TLo+EKpTtbZzsrm5T0kt8NOXvVcXLqUiZHTaQZgg/ddIjTnp0Uda6Y+mKkah2QgcjuduRbJ6GDHIIVmzL9T/AJLcYekTVcPt2vyONVh5SZnwMKZnDDHzkq9qJyxJjlzHwlV7S+bVpFlWC5pieekhxMeR8yqtnifqyQdC2HB08j+ungQU+Ot1EepX+QHixy8Ed5hT6YkiWzGYdejgdWlVCt+zEaddgLhDnCCeThp7XvCyeN4T6p3Z1b8ify0Xb0euWf6ZKmY8uHYC5SBXJSXRECXF1cUIJKUkgqZZpWKQBMYpQvMmwjeNFUqq69U6yBllC4KG1nojcFDKpS2GiCooinVHLbcD8ECpFe6YSz93S2NXnmcPus8d0Dkoq2XV9FfhT0fuuGitcZmUj7LWx6yp/LM5W98a8lu7RlO1+xtbdlM6ZnHUjTeo86lylxXHTTZlpBrABq5vstGwg/e8dB0CxWO8ZGn9nTcXVDu4/dJ6D8W2+2ngMkpzyMeoxiuQ5xXxx+zNyscHVY3OzZ/C3l815JiOL1Kzy6o9ziTzJPz0V/8AYHVnlz5JJ1P+fmjNhwYXcgB4T8SmR2YlbfJNs8nCXBkIJEAd5HTwU1tVcwgjMCNAWnQ84I6eC9MsfR+zmCUYo8C0/wAIHxQPVR8IatHL2eWsviCCQS34wd57wQCO9o7lWaXNzgHQw6NtWnQgeZ969gq8DsP3QZ/TwQ+vwE2Njr4KlqYkell7PLqVw4HpqHKU3JIzO3ALR5kkfNbW89Hbo7P19fks3iOAVGOGZpgDyCdHLGXQp4pRG2V/lYOucgfytZl+JP8AxWirVxVokHUmmSOsiDv5LKsoagchp9ea2XD2HioNY6TvpEHx+tVpwZFCakIyRbVGXfbEMDjzJjvDdCffp71AtvjuFh2tKmHZQBtoGjQNaGjzJ11JKyN3aFh1Bn5dxXpNPqI5VZglBxK65CSS0gHQuAJJBQtGmpqUKFhUrXLzJrE5VKwVpxVWugYSBtxzQ2siNwVXtLB1ao2m3c7noOZS2Gi5wrgIqv8AW1f9JhmDs4gjf+Hu57Lf18ZMdiZcJJiTlju2Hcg1tbMZlpiSxvsticx/E6PaPdsEcuqc04I5agTH9RG/gNFhyPcx8eDFYxjVR+gMAHQNM6/icds3y5Ibh+Aue7TUzykmUdOFgu7Pa8NGtHlpHvWz4fwljGaxJ10H5lW3tXBcVudsD4TwvkOoBjzj8pWitsPA1gR1P5K4MrdgPzXfW/4AEBZXG3bNil4Q+nS6DRWmUFUF2B0J7ypGXwJ/RLaQabLrWKRrAo6dwCpWkIaDsTqIKpXODU3g5mgyr5cntCnRLMDjPo9EF1ACd8vI/os5ht16pxY7loRG3dHNewOYsJ6QcA7P7TT0Ij1kDlsH/kU/Hkd0xOWCatFWnikiBERsZHLwgeKzWO2jCZHtHpEf1d/6LmH155qxilEEAj66wuppsjhJUc3LGzLObBgrhVi5dBjl7wq69bGW6KZzWqZwroXEkRDRtKkBULXKQFeZNQ5yr1lM5ygqoWEDblG+G4bRc4RmeckAbgaxO8mNeQAQS6KLPGRjWjswzU/haYLvFxJj/Czz6GRDFvUbSfneQ/XTVsA9AAZcfH3KG/x4vcWl2nNrdhr98j5BY26vhPZMDlrqR3R81Db3RLhJkDWO/vlK2BbjfWdVpiI12HMk83Dn4eC1+GPgRPivOsHrCZP1/krUWl66J8P8BZ8qo1YlaNJWrNA0395Q+5rR9Qqb70eeygNbNodVnkzTGJ117rA9/wCinZdHeVU/ZDH1yUtGnl56JTHoP2NzIhELW4OxQqxaCEXot0+voK0AyR1YKZj+9VHeCcwKFBCVUuaLXtc1wlrgWkdxEFOFRNcZVMJI8Qq0HULipTM9hzm6842jxEFWbm50g6c/FpEyO8I/x3hobdesjsva3N3OHZDvgFkK9YF0AyOo5666fkunhlupnMyxq0RXRnXvPuVYqzX6dw96gIXr8P2I5M+xkJJ8JQnWCGG1E8PVNr1IHLzCZsLBeonuXC9RVHKBHbaiHVADsNf0+K7j1y52jIMnUn72mhM8t1NhNLO9zddWlOxegz1oyNcGgQczcwGkaDy5dUmXZZjKzTm1dJ7tfIK9ZWxHKPmp7ik2dB3Dl8OQ+Ku2NqY6ny5+KFsJFvC2HYfX1K1dMw3aFVwDCDkDiDJRf1AboYnksmSXJvxKkVrK2Lz80RZgh5uA8YCgr4mykNHRHhqfNDf+uVKj+zry1OiQ1Y5SZoW4eB98JtWx00P+UJpmudhm8/huhGLcRVqDsr2Fs9foylqDl0G5OPZsLLM0Gfo8loLK4BZryXmthxeHaE/l9c/cthh9811M5T+qFpxfIXElYdqdVK1ohDnVvsxKsW1WdJUsqiw+nCYU6CmvVMJGR48MUT3sePOWkLyi1rZiXdeXfz+K9P8ASTWy0B9bkLzO2oQJ66+9dn4dh+a0jk6ye2TJXLkJ+VLKvWxVHIG5VzKpYXMqIqxU3qdpVC3erjCvLo3k0pj03MuEqyBzhyzcRUc3cjIwCCXPdsAFavuAKzKZd6+g52ssY4+sbO8OcIeR3eSdgd05lEkEDLTc8ANEy4im12bke04wgFxdvac4Jyl8RrrBEkd6w5Mr+ZsXo6WDSKWF5pPzSQOFPLpGsxuTtvvGqJ4PRl2nXy6fqrmN2Ze/s65Z5b8yY8FDgre0I56+XKPJE5XGxHy3GVHoNkzJSAA5fDvQrF75rGkkEaeU9x6+aKUHnIOkf5QzGsDNVkaf2891ivnk1pHnF/ipfU1Pv6Lgx5+1MwObiJAA5wPzV644SqNf7PZmJCt0mOt4hkj+EeG/I/Fa7jQipbvQIPEty0Zqb3kAiSInX+EDQe9PxXF7ipRJqOLm5iGlzAM0AHfdroI0K2eFuta0F9ANdtMZD/xLURx7BrarRbSDSGzmhhywddQYiZPmlfMxeuRny8qf3cHjVK9IOhXpXo9vXVeyTsVgXYA81XimCWte5uYwJAJHv8F6b6P7AUYB3mT4lVqdu3gvT7k3Zp+I75tBjQTqdh1j8lkn8TPBGU/FFfSbhjnVKVUOLW5MhgScwcToO8O37lgb2obaHE1Tz1LCN4GhB6rNDHufBqcoxjcj1TBeIy9oBOvejTLkOHeF5zgHFMy0htTIAXZYzARq5pbLagHODPcttbQcrmeydQR4fJVONOmAn5i+DE+ky9kikDyb7ySR8ljWNgDuRnjCv6y9rE/dflH9IA/VCg1eq+E4XDHvfk4OtybslCC6Gp0JQu0YTgCWVPAXcqMlge1qIkxyDWr0SY/ReUTOiTly4SmykURA5YXf/a1us0h5S4mT5BEamKMtbKh9nTqPqU8/bE5QXE7dUM4coesPqyezUDmH+Ywafh2h8Vd4k4auajbdlGk+oW0WsOUTDmzIJ5ea5uWNZW/Z2tNkjLTqD8NsKcBYa66Ybp8DtFgHVzT2iB0gt+KLV+HmMqOcwATy5A8yB4qvwFTdQpi3eC11PO57Xb5nOaQe8ESJ/hRurUlxQSlXQDi7tldlOAPr4KRlRsj6+Kq4hdwJQR+LakDZKaLjG2ampSp1Brv3aIfU4ZadWHyIB+aG216SVpMPr6apXI5xogtsIcwagadAFDc2syTqfgB4c0Yfc6eCyvFGOChSLuZ0aOZcdgFXfCBryyhXtWg7c/civD1Lt6LKWlpd1XBzhvrps0Fb7CLDI1unn113TpQqIKyKwlj9BzqIDQCddCAQe7Xmsn/0i2u25Xj1bxoRoA4dC10g6juPet9Up5gAeYjwKEV8LY532jYcNnDcx380uMnF2gntlFxkjL1uDhSaw04Dg8OkADSMuUCYDY7yjeA0CxrQfuCP1Ri3w5sRqf7KHFWClRquGkMcfPKVJyc2gYpQjS6PFbx81Xnq9x97ifzTAmndPYvfYYbIKK8I8rOW6TZ0J0LicE9AWKF0NXQkFZVmZoHVE6B0QygEQpO0XlkdUsBPKiBTg5EUFMOpuDc7ZzNc0ztAb2tPgvTmPNSkatsYq12AGSAGRIJ7jMz4LF2dANswY1MuPWPZRnh/BM9pJqPY6XQWnds6yDIPVYc7TZt0rph2ndhrhRzh7mU5cRzIIBJPTtKrXqbws/w9hlShdXGd2YerADuZmo06g84CJXN1A3hY2qNzpvgG4tc76rOsvPLzRDGawynYaLNGvEynRjaFSlTNFa3sOAWoscS+S8/tbg7rQYZdZglZYUOxyUjXNrl3h9brz/im/BvKDnkCmHmB/KN/M/Ja+veZKJ6nQfn8FgeJbMVKrCfYDdupOqDBG5EzvbEO1+PxMCANo0GngtFw9xwKr8ruzlA/yvIbmxGYZGmTyGq2OBcJ3TqYLaQboSC92UnuA5ea0ZYJREYZW+UewUMTa/LCvFoKxuCYDVt6WerUDnHL2QIDdRInxWspXEgLFfJolGuiQvAWW9IV/wCrsX6wXFrB5mT8GlaCtUXn/pUvPsqFP8T3PPg1sD4vWnSQ354J+/65E6h7MMn+xgA5PaVA0qRpXt1I8w0Tgp4Kha5PBTEwaJAnBRgpwcjTBozVuFeadFQtyrbCvLI6rLAqJesUUpB+qIo9BsTUqOoUiOxkpyI2EafEFbg24psLWiBrp47rMejx/rG1HuOYsyMB5xDlp7h+65mX7jo4EtoIqOBBdzIynyPNAr6tA1+v1Ri8OVp6TKzWKvlvPn9QgirZp6QEv7yShbxJU127Uwordmuq1JUjE3bLdIQ3T6/si+FPIAPP4qjSpAx9c/r4o7h9qC3T60WfK+DVgXIzEbouLYiNdzCruw8VCM7oERLY8t0KxypU9YKdNhc+JgRoD3oTdftNKnnq06kDTcZRO2aNlcIuuAptSbvo9R4a4ft2OlgBcBMk5jrt8uS09pTdGvU+7RfPNrxTUY8HaPwkz8V6RwP6R3VH5apkOMa/dKGcJR5ZIfLycQfPo9LrtBZCr0asCOia65Equ9+pWWXHQyHRYdUleW+krEM94GD91TA/qecx+GVeltPVeH4ziPr7mrV/G9zh/LMN/wCIC6Hw2P8Al3ekZNfL/Go+yMFStcqzXKRpXpI5DhuJZDk4OUDXJ4cnKYDRMCnByizJwcmKYLiZ+iVZaVTpFWGOXnjoFjMmuKlw6wfWeGUx4nk0dXFaj/y837OjSjO97GF7urnAEmdgASY7kxRbVgtpcGr9FWB1W2Va5P8ApPcA1sakMkPqT0kx/SVoLwS2Oe4W7w3DqdvQZQpiGU2BgHcBGvedz4rHcRYeaDutN3sn8J/Cfy6hc/PD9SNmnyK9rM3fVM1N0fXVZG8rTM/WkFaO/rQTGzt+50GPespdPhxnYpWJGzLwgY+mSfHVdyZeu/w8FcrM5qCsY+vBaDKdY46fCfLuWpwV4ya6FZqmJbKLWwIIDTuB3ys+ZWjRgdFbiatkZmEB2aSQIJhO4axtrz6utq1+hDhoZ30TuIcLfVpjLq4HbqO5Z+3wuowyWO9xIVQa2DlKUMlpcGpxD0UW9TtUqrmc4kOHWIOo003KJ2Po7t6TA1jnCpvnBDte8RBHgguEVLp8ASAObtPnqt9hdqQ0Go6Xd2g/ugnla4ZoShH6orn8EljbuaA1+pbpP1srTmQnuOspj3rL2AgHxhiQoWVZ0w5zfVt/mqdn4CT5LxhpWu9JePetrigw9ijq6OdZw1/2jTxJWPC6+kj8uF+zlaqe+dLwTtKe16gBTwVvWQx7SwHp4cq0p7XpscoDgWQ5PDlWbUTw9OWUW4gSk5HcC4eqXGvsUhu8/Jo+8fgFewDgsF5NyRlaJDGu1O/tHkPBay6umtaGsAa1ogADQDoskMfmQ2U/CKBcygz1dIAAeZcerjzKpm4J5x3855R3qG8eJ3KhdVMaInO+Ckj27g/i39rtQ53+rThlQfxRo4dzhr4yr9/VbUY5jxma7Qj8x0K8M4d4odZXAqiXNPZqN/FT7v4huP7r17/qTXsbUpnMx4zNcOYKzNKyqrk884vt6ls8iczD7Luo6Ho4LN3FwKjcw6fHXkvT8YdTq0nU3iQRz693ReS4thj7V5+9Scd+nj0P6JDx7ejfDUOaqRLSupbHMfJU7iqq7qkGQulwcJClEsu2dWR4I/h9wDAJgjl9eSylJ5aU912WmQgnDcHDJtZ6vhtBjm6iUVt8PaR7I9y894Y4oE5HGDy/Rbi2xkNZJOi50o7HTOinvVov0sEG8QrDrPKFJaYk19MEGZ1TqlcQhlRFfkqOELOcY8Ti0oEtg1XyKY7+byOjd+8wERxzHadtSdUqnTkB7Tncmt7/AJbrxfGMWqXNZ1WqdToANmtHstb3D4ySn6fDvdvoRnzbFS7KepJJMkmSTuSdyepXYXAE6F1TlCBXZSXVChBycHJkJKWQkD04PUUpAo1MlGppXzmVmy7skFpHUnbXxCuPdPVCboBzQeh5fXerja/Pk4T584TE/AFDa9v5qnUaQiGdvVRVaQP6qUQC3Y0Wh4C4y9QTbVj9i89hx/dvO8fwu59Dr1QW7bGh94QW5ZvCVIKrR7DibInVA7l2YFrhIOhB1CocF8RevZ6mo6XsHZJ+83p4hG7y2hX2gUqZh8Twf1cuZqzpzb59FSoHp9d3ithXaIWbxHDCw5mezz7v7fJIkqNEJX2SUrYOU4w0c1Vw+vrB0K0VszqkuVGpY9wFbhGssOo8ijNvirgAxw02KtCzaU79kB0k+AQSqXY2ClDoL2GMsDQMx7gP0U2L8VMoUszzGnZYPace4cvHYLP43TNnQbVymXuLGTtmDZOaOg5LBXd2+q8vqOLnHmenQdB3IYaVS5fQGXU1wuy1jeOVLqpnqHQaNYPZY3oOp6nc+5UISTgtySSpHPbbdsQC7CS6rKOBdShdhQhxJdSKhBpSXSFxQgfxG3LAeigwy5D2lo1Le0B1HOEce8EFroIPJZyvhTreqK1OXUwZMbtB3DhzHenSVcoFF6pTnZQPc4IjQfTrNzUXT1Gx8COSgqMI0KpollI1J3Qy+oEajb5IxUYqldkoWWgDZ3rqNQPYYIK9LtMWFakHzrpPivOLqz1093Xw6Ijw7ipZ2CJymQDzbzCWEzZ1BKrkQr7iC0ObsRI8CprLB61Y/ZsMH7x7Lfed/KVGik6M3c4YPaYNOY6eHcp7BtUENaC8fh3jvB6L1LAvRfMOuHk/wt7I8zufgimK8HU6DfWUWw0auYNhH3gN46jz6rNki6tG7T5ot7ZHnFlhlV/3CB1JAWjwfBMp1Gvv+KuUnAmREfULUcPYSSRUeIA2B3nqf0WWNzdI25ZKEbZkPTTYNp4TRbpLa7PeWVMy8NXtv/iCuot7Wn+Kq9/+ynH/AO14kF1I8Ro4rdtsS6El1Qo6F1cXVCCXVxdUIKEkklCHEmrqQUIa5+0hcY9cpVZSGhWgAE3uCua81bU5Hbln3XeHTwTrXiRrzkrtyPGmunuKKOVW/wAOp129sa8nDcfqhaa6Lv2K5pCOxqhlWmRpBVjDsOfRZq4v1IIP4OUcw7n8Fbr0tOo+t1VWSwDWtidgU23tdQTuNuqJ1gqtUQUNBWeycKcL0BQp1ATUDmhzSe/cRygyPEFbGzpNYeyAPn715t6J+IJD7V52mpSn/wCRo/8AsP6l6VQEnwQMVLsL0aizXHPFQoU/UsdFao3zYw6Fx6E6geZ5J/F3FzLC29YRmqOltGmdM743PRo3J8ua+cb/AB+u64fWqvL6j3ZnE8zyAHIAaADYBatNjjuU8i+lBwPS8PxSvQcHU3B56VAHx/KTqD5rc8GekNtzU/Zq7BRuACWgHsVWjc0zyI5tPxC8mwDHm1G9o67eaLXdiexWYSKlJwqMI3lvKe8aQuvn0WLNDfiST/byNcm+w36d7X1jrUAwQKpHvpheNV7ZzDDhHy8ivY/Sxeiq2xqD95TqO9/qisIGhwhwBB5LhRjwKumZNdlGb7h06upGf4Tv5IK5pBgiCEDi0EuR0Lspq6FRByQK4koQ6kCuJKFnSkEkpUIX7fEh1Rm3uQ4fJZHGrY0ammrTq093Q94UuGYsjUqKaNcVQdfZa/q3iA5oLDyP4h4/XNWre4DgosQsRWp5ToRqD+F3UJj64ALI+C5PLkh2GXxdLKmlRmjh1HJw6g6K64qJ2QiuKCHVqe4RYOlU7miqaLRWwrEn0KzKjDD2ODh4g6g9xEg9xX0bgV025pU6tP8A03tD/wBQe8GR4hfNj2e9er+hTiOM9nUOjpqUvH960eUO8nJbRHGwVx9RdXfVe9xc1tQNbGmRmoblHKCfOT1WCxDCntEP1B9moNnaTlPR0CY6ar1/HMAcKlSjE5w4N782rP8AkAFnuC7Bly+ra15NOpTMt5iowjK9vR7dSD48k/Dk2fjyi7o8usq7qNQH6K9HwDFRUA6HqsRxVhLravVo1DL6LocWiRl0yO00EhzdORMKxwxiVQEBlMO73Oge4AldXS5Nstidp8oI2XGdf/trNv8A6T69P+lwp1GfAkf0rP0ddPMK9xa17qVOq7KCHQQ0ugBw0MOG8iPNCQ7QFYdTDZla98/yA0X2GE27w+nWHaEH8Q3UdKpKma9IBM7f4I+lr7Teo/NDpW6ZVQvEsBbU7VPsu6cilvH6CUvZmwku1qRYSHCCE0FKCHJSlK4oQckklKhAhi1MPtnZvu9odxWSY6DokkpLstGwwGsSBKM1dD4rqSdDoBgbHm5Cyq3R4cBPVriZB6hERskkq8l+Bo5pPCSSIEoVGCYV3h+/fRuKVRhhzKjCP9wBB7iCR5lJJCEe+8XUQBTePaBLZ7vaHxC8/cwUsZJZpNdvh9oO0PA5ykklw6KfZgPSbUIuLoj95eVWu/lohgYPDtSe8DoqXCSSS62m/wB8fwv6D8G1xOkH21QO/AT5gEj4hZK3MsCSSP4l90f+gyLdEaKQJJLmIElapWFJJWQr4xZtfSLiNQNDzWRakkl5C4joSjRJJLDOxqUmhJJQi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032" name="AutoShape 8" descr="data:image/jpeg;base64,/9j/4AAQSkZJRgABAQAAAQABAAD/2wCEAAkGBhQSEBUUEhQVFBUWFxgVGBcXGBcVGBcUFxUVFxUYFRYXHCYeFxkkGRQXHy8gJCcpLCwsFR4xNTAqNSYrLCkBCQoKDgwOGg8PGikkHyQsKSksKSksLCwpLCwpKSwpLCwsLCwsLCwpKSwpKSkpKSksLCwsLCwsKSksLCkpLCwsLP/AABEIAPQAzwMBIgACEQEDEQH/xAAcAAABBQEBAQAAAAAAAAAAAAAFAAIDBAYBBwj/xABDEAABAwIEAwQHBQcDAgcAAAABAAIRAwQFEiExBkFRImFxgQcTMpGhsfAjQlLB0RRDYnKC4fEzkqIVJAgWU4OjssL/xAAaAQACAwEBAAAAAAAAAAAAAAACAwABBAUG/8QAKhEAAgIBBAIABQQDAAAAAAAAAAECEQMEEiExQVEFEyIycUJhkbEjM4H/2gAMAwEAAhEDEQA/AM00J0JNTk4AiqNVd6t1AqtRqFhIqVkOuCiNcobXKWw0VnqMlPqlRZlaKESuBIlPoWz3uDWNc9x5NBcfcEaKECnNdC1+D+jCvUAdXcKDeYOr/dMDzWlGCWGHkOIDqg2NU+sdPLKwCGnylVLUwh+7IscpGKw3hW6rDM2nlYdc9SKTPInfyCOUuE7Zg+2rmo78NIZGj/3DqfcFJifH9GoT24btJbnnrAJ/Tkh7bulVbId4lpJj+Zu7QfxQQlS1eZ9fSNjhxrvkuXGH2zfYt9Opc558TLo+EKpTtbZzsrm5T0kt8NOXvVcXLqUiZHTaQZgg/ddIjTnp0Uda6Y+mKkah2QgcjuduRbJ6GDHIIVmzL9T/AJLcYekTVcPt2vyONVh5SZnwMKZnDDHzkq9qJyxJjlzHwlV7S+bVpFlWC5pieekhxMeR8yqtnifqyQdC2HB08j+ungQU+Ot1EepX+QHixy8Ed5hT6YkiWzGYdejgdWlVCt+zEaddgLhDnCCeThp7XvCyeN4T6p3Z1b8ify0Xb0euWf6ZKmY8uHYC5SBXJSXRECXF1cUIJKUkgqZZpWKQBMYpQvMmwjeNFUqq69U6yBllC4KG1nojcFDKpS2GiCooinVHLbcD8ECpFe6YSz93S2NXnmcPus8d0Dkoq2XV9FfhT0fuuGitcZmUj7LWx6yp/LM5W98a8lu7RlO1+xtbdlM6ZnHUjTeo86lylxXHTTZlpBrABq5vstGwg/e8dB0CxWO8ZGn9nTcXVDu4/dJ6D8W2+2ngMkpzyMeoxiuQ5xXxx+zNyscHVY3OzZ/C3l815JiOL1Kzy6o9ziTzJPz0V/8AYHVnlz5JJ1P+fmjNhwYXcgB4T8SmR2YlbfJNs8nCXBkIJEAd5HTwU1tVcwgjMCNAWnQ84I6eC9MsfR+zmCUYo8C0/wAIHxQPVR8IatHL2eWsviCCQS34wd57wQCO9o7lWaXNzgHQw6NtWnQgeZ969gq8DsP3QZ/TwQ+vwE2Njr4KlqYkell7PLqVw4HpqHKU3JIzO3ALR5kkfNbW89Hbo7P19fks3iOAVGOGZpgDyCdHLGXQp4pRG2V/lYOucgfytZl+JP8AxWirVxVokHUmmSOsiDv5LKsoagchp9ea2XD2HioNY6TvpEHx+tVpwZFCakIyRbVGXfbEMDjzJjvDdCffp71AtvjuFh2tKmHZQBtoGjQNaGjzJ11JKyN3aFh1Bn5dxXpNPqI5VZglBxK65CSS0gHQuAJJBQtGmpqUKFhUrXLzJrE5VKwVpxVWugYSBtxzQ2siNwVXtLB1ao2m3c7noOZS2Gi5wrgIqv8AW1f9JhmDs4gjf+Hu57Lf18ZMdiZcJJiTlju2Hcg1tbMZlpiSxvsticx/E6PaPdsEcuqc04I5agTH9RG/gNFhyPcx8eDFYxjVR+gMAHQNM6/icds3y5Ibh+Aue7TUzykmUdOFgu7Pa8NGtHlpHvWz4fwljGaxJ10H5lW3tXBcVudsD4TwvkOoBjzj8pWitsPA1gR1P5K4MrdgPzXfW/4AEBZXG3bNil4Q+nS6DRWmUFUF2B0J7ypGXwJ/RLaQabLrWKRrAo6dwCpWkIaDsTqIKpXODU3g5mgyr5cntCnRLMDjPo9EF1ACd8vI/os5ht16pxY7loRG3dHNewOYsJ6QcA7P7TT0Ij1kDlsH/kU/Hkd0xOWCatFWnikiBERsZHLwgeKzWO2jCZHtHpEf1d/6LmH155qxilEEAj66wuppsjhJUc3LGzLObBgrhVi5dBjl7wq69bGW6KZzWqZwroXEkRDRtKkBULXKQFeZNQ5yr1lM5ygqoWEDblG+G4bRc4RmeckAbgaxO8mNeQAQS6KLPGRjWjswzU/haYLvFxJj/Czz6GRDFvUbSfneQ/XTVsA9AAZcfH3KG/x4vcWl2nNrdhr98j5BY26vhPZMDlrqR3R81Db3RLhJkDWO/vlK2BbjfWdVpiI12HMk83Dn4eC1+GPgRPivOsHrCZP1/krUWl66J8P8BZ8qo1YlaNJWrNA0395Q+5rR9Qqb70eeygNbNodVnkzTGJ117rA9/wCinZdHeVU/ZDH1yUtGnl56JTHoP2NzIhELW4OxQqxaCEXot0+voK0AyR1YKZj+9VHeCcwKFBCVUuaLXtc1wlrgWkdxEFOFRNcZVMJI8Qq0HULipTM9hzm6842jxEFWbm50g6c/FpEyO8I/x3hobdesjsva3N3OHZDvgFkK9YF0AyOo5666fkunhlupnMyxq0RXRnXvPuVYqzX6dw96gIXr8P2I5M+xkJJ8JQnWCGG1E8PVNr1IHLzCZsLBeonuXC9RVHKBHbaiHVADsNf0+K7j1y52jIMnUn72mhM8t1NhNLO9zddWlOxegz1oyNcGgQczcwGkaDy5dUmXZZjKzTm1dJ7tfIK9ZWxHKPmp7ik2dB3Dl8OQ+Ku2NqY6ny5+KFsJFvC2HYfX1K1dMw3aFVwDCDkDiDJRf1AboYnksmSXJvxKkVrK2Lz80RZgh5uA8YCgr4mykNHRHhqfNDf+uVKj+zry1OiQ1Y5SZoW4eB98JtWx00P+UJpmudhm8/huhGLcRVqDsr2Fs9foylqDl0G5OPZsLLM0Gfo8loLK4BZryXmthxeHaE/l9c/cthh9811M5T+qFpxfIXElYdqdVK1ohDnVvsxKsW1WdJUsqiw+nCYU6CmvVMJGR48MUT3sePOWkLyi1rZiXdeXfz+K9P8ASTWy0B9bkLzO2oQJ66+9dn4dh+a0jk6ye2TJXLkJ+VLKvWxVHIG5VzKpYXMqIqxU3qdpVC3erjCvLo3k0pj03MuEqyBzhyzcRUc3cjIwCCXPdsAFavuAKzKZd6+g52ssY4+sbO8OcIeR3eSdgd05lEkEDLTc8ANEy4im12bke04wgFxdvac4Jyl8RrrBEkd6w5Mr+ZsXo6WDSKWF5pPzSQOFPLpGsxuTtvvGqJ4PRl2nXy6fqrmN2Ze/s65Z5b8yY8FDgre0I56+XKPJE5XGxHy3GVHoNkzJSAA5fDvQrF75rGkkEaeU9x6+aKUHnIOkf5QzGsDNVkaf2891ivnk1pHnF/ipfU1Pv6Lgx5+1MwObiJAA5wPzV644SqNf7PZmJCt0mOt4hkj+EeG/I/Fa7jQipbvQIPEty0Zqb3kAiSInX+EDQe9PxXF7ipRJqOLm5iGlzAM0AHfdroI0K2eFuta0F9ANdtMZD/xLURx7BrarRbSDSGzmhhywddQYiZPmlfMxeuRny8qf3cHjVK9IOhXpXo9vXVeyTsVgXYA81XimCWte5uYwJAJHv8F6b6P7AUYB3mT4lVqdu3gvT7k3Zp+I75tBjQTqdh1j8lkn8TPBGU/FFfSbhjnVKVUOLW5MhgScwcToO8O37lgb2obaHE1Tz1LCN4GhB6rNDHufBqcoxjcj1TBeIy9oBOvejTLkOHeF5zgHFMy0htTIAXZYzARq5pbLagHODPcttbQcrmeydQR4fJVONOmAn5i+DE+ky9kikDyb7ySR8ljWNgDuRnjCv6y9rE/dflH9IA/VCg1eq+E4XDHvfk4OtybslCC6Gp0JQu0YTgCWVPAXcqMlge1qIkxyDWr0SY/ReUTOiTly4SmykURA5YXf/a1us0h5S4mT5BEamKMtbKh9nTqPqU8/bE5QXE7dUM4coesPqyezUDmH+Ywafh2h8Vd4k4auajbdlGk+oW0WsOUTDmzIJ5ea5uWNZW/Z2tNkjLTqD8NsKcBYa66Ybp8DtFgHVzT2iB0gt+KLV+HmMqOcwATy5A8yB4qvwFTdQpi3eC11PO57Xb5nOaQe8ESJ/hRurUlxQSlXQDi7tldlOAPr4KRlRsj6+Kq4hdwJQR+LakDZKaLjG2ampSp1Brv3aIfU4ZadWHyIB+aG216SVpMPr6apXI5xogtsIcwagadAFDc2syTqfgB4c0Yfc6eCyvFGOChSLuZ0aOZcdgFXfCBryyhXtWg7c/civD1Lt6LKWlpd1XBzhvrps0Fb7CLDI1unn113TpQqIKyKwlj9BzqIDQCddCAQe7Xmsn/0i2u25Xj1bxoRoA4dC10g6juPet9Up5gAeYjwKEV8LY532jYcNnDcx380uMnF2gntlFxkjL1uDhSaw04Dg8OkADSMuUCYDY7yjeA0CxrQfuCP1Ri3w5sRqf7KHFWClRquGkMcfPKVJyc2gYpQjS6PFbx81Xnq9x97ifzTAmndPYvfYYbIKK8I8rOW6TZ0J0LicE9AWKF0NXQkFZVmZoHVE6B0QygEQpO0XlkdUsBPKiBTg5EUFMOpuDc7ZzNc0ztAb2tPgvTmPNSkatsYq12AGSAGRIJ7jMz4LF2dANswY1MuPWPZRnh/BM9pJqPY6XQWnds6yDIPVYc7TZt0rph2ndhrhRzh7mU5cRzIIBJPTtKrXqbws/w9hlShdXGd2YerADuZmo06g84CJXN1A3hY2qNzpvgG4tc76rOsvPLzRDGawynYaLNGvEynRjaFSlTNFa3sOAWoscS+S8/tbg7rQYZdZglZYUOxyUjXNrl3h9brz/im/BvKDnkCmHmB/KN/M/Ja+veZKJ6nQfn8FgeJbMVKrCfYDdupOqDBG5EzvbEO1+PxMCANo0GngtFw9xwKr8ruzlA/yvIbmxGYZGmTyGq2OBcJ3TqYLaQboSC92UnuA5ea0ZYJREYZW+UewUMTa/LCvFoKxuCYDVt6WerUDnHL2QIDdRInxWspXEgLFfJolGuiQvAWW9IV/wCrsX6wXFrB5mT8GlaCtUXn/pUvPsqFP8T3PPg1sD4vWnSQ354J+/65E6h7MMn+xgA5PaVA0qRpXt1I8w0Tgp4Kha5PBTEwaJAnBRgpwcjTBozVuFeadFQtyrbCvLI6rLAqJesUUpB+qIo9BsTUqOoUiOxkpyI2EafEFbg24psLWiBrp47rMejx/rG1HuOYsyMB5xDlp7h+65mX7jo4EtoIqOBBdzIynyPNAr6tA1+v1Ri8OVp6TKzWKvlvPn9QgirZp6QEv7yShbxJU127Uwordmuq1JUjE3bLdIQ3T6/si+FPIAPP4qjSpAx9c/r4o7h9qC3T60WfK+DVgXIzEbouLYiNdzCruw8VCM7oERLY8t0KxypU9YKdNhc+JgRoD3oTdftNKnnq06kDTcZRO2aNlcIuuAptSbvo9R4a4ft2OlgBcBMk5jrt8uS09pTdGvU+7RfPNrxTUY8HaPwkz8V6RwP6R3VH5apkOMa/dKGcJR5ZIfLycQfPo9LrtBZCr0asCOia65Equ9+pWWXHQyHRYdUleW+krEM94GD91TA/qecx+GVeltPVeH4ziPr7mrV/G9zh/LMN/wCIC6Hw2P8Al3ekZNfL/Go+yMFStcqzXKRpXpI5DhuJZDk4OUDXJ4cnKYDRMCnByizJwcmKYLiZ+iVZaVTpFWGOXnjoFjMmuKlw6wfWeGUx4nk0dXFaj/y837OjSjO97GF7urnAEmdgASY7kxRbVgtpcGr9FWB1W2Va5P8ApPcA1sakMkPqT0kx/SVoLwS2Oe4W7w3DqdvQZQpiGU2BgHcBGvedz4rHcRYeaDutN3sn8J/Cfy6hc/PD9SNmnyK9rM3fVM1N0fXVZG8rTM/WkFaO/rQTGzt+50GPespdPhxnYpWJGzLwgY+mSfHVdyZeu/w8FcrM5qCsY+vBaDKdY46fCfLuWpwV4ya6FZqmJbKLWwIIDTuB3ys+ZWjRgdFbiatkZmEB2aSQIJhO4axtrz6utq1+hDhoZ30TuIcLfVpjLq4HbqO5Z+3wuowyWO9xIVQa2DlKUMlpcGpxD0UW9TtUqrmc4kOHWIOo003KJ2Po7t6TA1jnCpvnBDte8RBHgguEVLp8ASAObtPnqt9hdqQ0Go6Xd2g/ugnla4ZoShH6orn8EljbuaA1+pbpP1srTmQnuOspj3rL2AgHxhiQoWVZ0w5zfVt/mqdn4CT5LxhpWu9JePetrigw9ijq6OdZw1/2jTxJWPC6+kj8uF+zlaqe+dLwTtKe16gBTwVvWQx7SwHp4cq0p7XpscoDgWQ5PDlWbUTw9OWUW4gSk5HcC4eqXGvsUhu8/Jo+8fgFewDgsF5NyRlaJDGu1O/tHkPBay6umtaGsAa1ogADQDoskMfmQ2U/CKBcygz1dIAAeZcerjzKpm4J5x3855R3qG8eJ3KhdVMaInO+Ckj27g/i39rtQ53+rThlQfxRo4dzhr4yr9/VbUY5jxma7Qj8x0K8M4d4odZXAqiXNPZqN/FT7v4huP7r17/qTXsbUpnMx4zNcOYKzNKyqrk884vt6ls8iczD7Luo6Ho4LN3FwKjcw6fHXkvT8YdTq0nU3iQRz693ReS4thj7V5+9Scd+nj0P6JDx7ejfDUOaqRLSupbHMfJU7iqq7qkGQulwcJClEsu2dWR4I/h9wDAJgjl9eSylJ5aU912WmQgnDcHDJtZ6vhtBjm6iUVt8PaR7I9y894Y4oE5HGDy/Rbi2xkNZJOi50o7HTOinvVov0sEG8QrDrPKFJaYk19MEGZ1TqlcQhlRFfkqOELOcY8Ti0oEtg1XyKY7+byOjd+8wERxzHadtSdUqnTkB7Tncmt7/AJbrxfGMWqXNZ1WqdToANmtHstb3D4ySn6fDvdvoRnzbFS7KepJJMkmSTuSdyepXYXAE6F1TlCBXZSXVChBycHJkJKWQkD04PUUpAo1MlGppXzmVmy7skFpHUnbXxCuPdPVCboBzQeh5fXerja/Pk4T584TE/AFDa9v5qnUaQiGdvVRVaQP6qUQC3Y0Wh4C4y9QTbVj9i89hx/dvO8fwu59Dr1QW7bGh94QW5ZvCVIKrR7DibInVA7l2YFrhIOhB1CocF8RevZ6mo6XsHZJ+83p4hG7y2hX2gUqZh8Twf1cuZqzpzb59FSoHp9d3ithXaIWbxHDCw5mezz7v7fJIkqNEJX2SUrYOU4w0c1Vw+vrB0K0VszqkuVGpY9wFbhGssOo8ijNvirgAxw02KtCzaU79kB0k+AQSqXY2ClDoL2GMsDQMx7gP0U2L8VMoUszzGnZYPace4cvHYLP43TNnQbVymXuLGTtmDZOaOg5LBXd2+q8vqOLnHmenQdB3IYaVS5fQGXU1wuy1jeOVLqpnqHQaNYPZY3oOp6nc+5UISTgtySSpHPbbdsQC7CS6rKOBdShdhQhxJdSKhBpSXSFxQgfxG3LAeigwy5D2lo1Le0B1HOEce8EFroIPJZyvhTreqK1OXUwZMbtB3DhzHenSVcoFF6pTnZQPc4IjQfTrNzUXT1Gx8COSgqMI0KpollI1J3Qy+oEajb5IxUYqldkoWWgDZ3rqNQPYYIK9LtMWFakHzrpPivOLqz1093Xw6Ijw7ipZ2CJymQDzbzCWEzZ1BKrkQr7iC0ObsRI8CprLB61Y/ZsMH7x7Lfed/KVGik6M3c4YPaYNOY6eHcp7BtUENaC8fh3jvB6L1LAvRfMOuHk/wt7I8zufgimK8HU6DfWUWw0auYNhH3gN46jz6rNki6tG7T5ot7ZHnFlhlV/3CB1JAWjwfBMp1Gvv+KuUnAmREfULUcPYSSRUeIA2B3nqf0WWNzdI25ZKEbZkPTTYNp4TRbpLa7PeWVMy8NXtv/iCuot7Wn+Kq9/+ynH/AO14kF1I8Ro4rdtsS6El1Qo6F1cXVCCXVxdUIKEkklCHEmrqQUIa5+0hcY9cpVZSGhWgAE3uCua81bU5Hbln3XeHTwTrXiRrzkrtyPGmunuKKOVW/wAOp129sa8nDcfqhaa6Lv2K5pCOxqhlWmRpBVjDsOfRZq4v1IIP4OUcw7n8Fbr0tOo+t1VWSwDWtidgU23tdQTuNuqJ1gqtUQUNBWeycKcL0BQp1ATUDmhzSe/cRygyPEFbGzpNYeyAPn715t6J+IJD7V52mpSn/wCRo/8AsP6l6VQEnwQMVLsL0aizXHPFQoU/UsdFao3zYw6Fx6E6geZ5J/F3FzLC29YRmqOltGmdM743PRo3J8ua+cb/AB+u64fWqvL6j3ZnE8zyAHIAaADYBatNjjuU8i+lBwPS8PxSvQcHU3B56VAHx/KTqD5rc8GekNtzU/Zq7BRuACWgHsVWjc0zyI5tPxC8mwDHm1G9o67eaLXdiexWYSKlJwqMI3lvKe8aQuvn0WLNDfiST/byNcm+w36d7X1jrUAwQKpHvpheNV7ZzDDhHy8ivY/Sxeiq2xqD95TqO9/qisIGhwhwBB5LhRjwKumZNdlGb7h06upGf4Tv5IK5pBgiCEDi0EuR0Lspq6FRByQK4koQ6kCuJKFnSkEkpUIX7fEh1Rm3uQ4fJZHGrY0ammrTq093Q94UuGYsjUqKaNcVQdfZa/q3iA5oLDyP4h4/XNWre4DgosQsRWp5ToRqD+F3UJj64ALI+C5PLkh2GXxdLKmlRmjh1HJw6g6K64qJ2QiuKCHVqe4RYOlU7miqaLRWwrEn0KzKjDD2ODh4g6g9xEg9xX0bgV025pU6tP8A03tD/wBQe8GR4hfNj2e9er+hTiOM9nUOjpqUvH960eUO8nJbRHGwVx9RdXfVe9xc1tQNbGmRmoblHKCfOT1WCxDCntEP1B9moNnaTlPR0CY6ar1/HMAcKlSjE5w4N782rP8AkAFnuC7Bly+ra15NOpTMt5iowjK9vR7dSD48k/Dk2fjyi7o8usq7qNQH6K9HwDFRUA6HqsRxVhLravVo1DL6LocWiRl0yO00EhzdORMKxwxiVQEBlMO73Oge4AldXS5Nstidp8oI2XGdf/trNv8A6T69P+lwp1GfAkf0rP0ddPMK9xa17qVOq7KCHQQ0ugBw0MOG8iPNCQ7QFYdTDZla98/yA0X2GE27w+nWHaEH8Q3UdKpKma9IBM7f4I+lr7Teo/NDpW6ZVQvEsBbU7VPsu6cilvH6CUvZmwku1qRYSHCCE0FKCHJSlK4oQckklKhAhi1MPtnZvu9odxWSY6DokkpLstGwwGsSBKM1dD4rqSdDoBgbHm5Cyq3R4cBPVriZB6hERskkq8l+Bo5pPCSSIEoVGCYV3h+/fRuKVRhhzKjCP9wBB7iCR5lJJCEe+8XUQBTePaBLZ7vaHxC8/cwUsZJZpNdvh9oO0PA5ykklw6KfZgPSbUIuLoj95eVWu/lohgYPDtSe8DoqXCSSS62m/wB8fwv6D8G1xOkH21QO/AT5gEj4hZK3MsCSSP4l90f+gyLdEaKQJJLmIElapWFJJWQr4xZtfSLiNQNDzWRakkl5C4joSjRJJLDOxqUmhJJQi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1034" name="Picture 10" descr="http://www.institutoadediversidade.com.br/wp-content/uploads/2011/10/davidcameron-254x300.jpg"/>
          <p:cNvPicPr>
            <a:picLocks noChangeAspect="1" noChangeArrowheads="1"/>
          </p:cNvPicPr>
          <p:nvPr/>
        </p:nvPicPr>
        <p:blipFill>
          <a:blip r:embed="rId4"/>
          <a:srcRect/>
          <a:stretch>
            <a:fillRect/>
          </a:stretch>
        </p:blipFill>
        <p:spPr bwMode="auto">
          <a:xfrm>
            <a:off x="2214546" y="2928934"/>
            <a:ext cx="1451620" cy="1714512"/>
          </a:xfrm>
          <a:prstGeom prst="rect">
            <a:avLst/>
          </a:prstGeom>
          <a:noFill/>
        </p:spPr>
      </p:pic>
      <p:sp>
        <p:nvSpPr>
          <p:cNvPr id="1036" name="AutoShape 12" descr="data:image/jpeg;base64,/9j/4AAQSkZJRgABAQAAAQABAAD/2wCEAAkGBhQSERUUExQWFRUWGCAYGBgYGSIfGhobGxsdHSAeHhwdICYeHhokHR0aHy8gIycpLCwuGh4xNTAqNSYrLCkBCQoKDgwOGg8PGi8kHyQyLCowLCwqLCwsLSwvLywsLCksLSwpLCwsLCwsLCwsLCwsLCwsLCwsLCwsLCwsLCwsLP/AABEIAKgBLAMBIgACEQEDEQH/xAAcAAACAgMBAQAAAAAAAAAAAAAFBgMEAAECBwj/xABEEAACAQIEBQIEAwUHAQYHAAABAhEDIQAEEjEFIkFRYQYTMnGBkRRCoSNSscHRBzNicuHw8RUkgpKy0uIWQ1NUg5Oi/8QAGQEAAwEBAQAAAAAAAAAAAAAAAgMEAQAF/8QALhEAAgIBAwMCBgICAwEAAAAAAQIAESEDEjEiQVETYQRxgZGhsTLwQtFSwfEj/9oADAMBAAIRAxEAPwCtluI6EAX4en1v0xJ/1Y4D5AHUqEAnRsTaRAO3gYKLRCjmWmPMH+ZGI9694Gr8K5clZWzWdLOl9gR16kdjiU5w+T8scVjTMc6hugEDe94m32xrK5lVBVtchiLbRPzGA9TPEafhC2kB3ErU1ZagJBA1WJHf54DcRLlmhUjYWix22PjDGc2k/wB3v+8bj+N/ristYiQpAubxf4vnG2AOpRupZp6Z2hTK2Q1+zpk0yxg6RHQ2jtbE6ZVgSxdzyEXI6Ax5t+mN1XY7km48RcC0fPGCgSZgk33PexxOdQmVDTA7QcMsoJ5iTBEE+O3yxcZqIADEzFhLf1xr8JCgsVTVcamAJmIgEgnrsDivWqUGC6qrSn7qE9Qeow3LHvFWFHaRVmphvhMHbf8ArvjKTKBJkAE7dBJ845zWeok/E4htQ5f6nGZWvTKnUzAEkCFv9b2wyiBwYO4XzJhmKVjzR3v/AFxKM1SMXa+wk/1xCjUNOg1KkCPyXsZxv2qBYN7ryu37PfvOB2j3m7j7S7l81SPVjG92/riSpmqbLyEnoZJI2Pe04r0KdBSSKjnUwJ/ZnpP9cYKNNFCpUZuYm6EdI/lhZUXi4Ya+ahGlnqR5TVad41NP8cYcxSJ/vXMeWt+tsVkyVDV7nvNq0aY9to+8TvjoZSiC7CsxLwI9toG3jxga8XOuTDNITC1XYzEB2mTbvgpnuDtSpe5L6RvFRtp33jAOnlKVMsVrHUzBhNN+WCT0X/cYMcS4+K1L29SLMajpe4HQfsx8pJNvvjip7RbMe0HpmKR3qkncjU2NrmaN4qG2/M2KyZGirOwrk6gBHtvbbrp8Y3TyNJCx94nW0/3b2vP7t98dXzh4k1XOK8kVS5AO7FunnHIrUNIQu23w6zv8sVEytOlTYLV1kyfgZekdRGOBlaeoOatwsR7b/wAdON235nBq8Sb8RSmFqMIvAZrebfxxGalCAQ58HUenbEJylMFiK06l0/A/aP3fGIPwFPSF94WM/A9/i/w23/TBhB5M4v7CXaxokglzJ6lyZ++Is8icgJOkAxc+MZUy6MwPugQdtD3sP8PjHOaZNZBcAFd4PUnpE/fGqKPecSCO0u8IpUlJaSNoM9vMHFnO06RAYEs0jt376Z6d8cZP2mQr7qjlCglW8eMWvwiaURKiOQZ5T5nY3wBJu8whXGILqVapWBXYoG1BZBEgkzE73P3xI5rc+luV/iBG8d/64zN8JZDdYvvEbmP544zOXOqbiTP3wYeZt9oP4w2mkQQmotJgb2AG/wDv7nFBct7x1uJiCV5VU9IhQAB4GDQ2JnwZvI/rjgmEJ0r1FgO3gDqMOTVoROppXM4txOnTcFhc0tKFVFnMEG5gCwWYsNhhUzGZklVJJPUn/TDVn8nScgVEJ0wAQxFwAPPbtimeBUN1aosmNwY+4U7nDdLUVVzFaukS2J3wfh3t5VdYn3Kot1hbfef93wP9WZFlzTqvwqYENsATY+RthnXLyqAPo0sSp0k/mAtE3hbfPEB4KWZmatSJZixJkEkmb8u+O09YZJnaukRQEgrVSdBkzcSLdPGJKkaRaev9cWeK8L9kqCVswMa1LRN5CmR/rgg/FsshApJUqESOVAq/cy3mY74kJJraJV0jmDFoMWMKYAOw2i++OsvlXqNU0AmIaACTcA9Ae2O6vqN5LBKNLUfic+41h5tP06YG5/iMLqLEmooJCHSGPMNhHL4xw0tQ8zDqqOIWqcNWmR7tZEt+ZgDP+Uam69umKeXzlJNWoPUJYFSoABBUG5faf8pwuVM+wPKqpsQdz/PFbi2eU6RJMASOki148Rhw+FP+RiT8R4jQ/H1qAgLTQKNXxFmFwfCR9MCV9TVHqAF30zJAhVif3ViRheogt0Hi2J8tRNUrTaqFWeosPsJJJ6ecOX4ZFim12M6zHE4qyCIBmw3+u+KL50tJM3Pc/wAsb4hlRTbSDqj8w2I73viFcUBQIksTO2zB7fxxJRzDEafM4wUDG3XFujl4BkbYwkTgDN0kBY6nC37Mf4YLUuD5ci+bA/8AxVMUixBO+8zgzRzzhPiYLMj5/fE+qx7H+/aP01vkf37ypU4VRG2bH/66mBlTMe20q4aP8w6R1weqZxykamidX6fPA6vliU/MfzT027YxG/5H+/acyHsJxlKCNZszTT/NrxeHC6PTP0Pu/wDXAupw9TLGfp4xunwulE81v5YM0e8HPiEcxw8OeSqimPgLHVCi5t3icRpwtrD3FFrksY6m1u2Co4cNQq6ZcbHYW8CMdCgz207WtaZ6TFjhW/xC2wf+ATQo/EUhcn3dR0HYaZ7g3++Ia2RRbjOUG+TnFnivDEFNKekqsyB1E333jfAYcJQmAW/388ECCLv8TCD4mmzxSYdWBBWzE74kydAPvmaaf5i39MZSyIFh0Jufp2wSywqTYmT2U/0wTMAMTVRicyL/AKQv/wB7R+7Yq5rJhPhzVN/Csf54PZjN1NV5E9NJ/pgdxKqzkmLnYR/phSOScn9f6htp0OP794D/ABjA/F9mxJU4hqImbKBv2xmeokkyIk7Yiq0TItFh/DFXTJ+oS/S4kYHxfRv9MXsnxy51MSCCOa4uD4wFKXFrdvE41F9uuMKA4hBiMxhyHFuaJAAudLEC17r8J2xNlvVrFoYq0kf3lOCYP71OCcKheDNxbpiIPUI0iDP33G56fPGeip5neqRxH1c/TC6WpkyJLKQSOvwmDsd5xlepQZIRzrLAaGVlME33kdf3sIP4khoYtK2s0/rfBvhuf5hL6lEtBmQQMJb4YAWI4fEEmjHJODu2llhpMnTzAbndSRip+BdJLCwN4O3X+mFSjxQKSdBSI5qbFT22mZO+D+V9RPUV0993BEaKgBMGACGuRc98KbRZcxq64bEs1KQOkEbIv3PNi9QoKVEz4gkW++JcvxUKSpoBhJEo5DHTaSpkE7W8YlTiOUAAZawIH/0gf1BGEkNUMspMSspm1ct7akCL9ZIjEVfPVah+PSomOhj6R/PFfJ5K9zJF7D+v9MW0o8gaLah/ufpj0ukHEhpiMwdUoMSdz5J/liSnKHYEi41DVH0No8Rgk9ES48YhrkKQ24i4nfBBrmFalDMVDUlmCgkbKoUfYWxSqUCqqSCNWx7jb+OC2Qr0p50LDaFbT+pnHfHKa6aWgMTcrPUAyN4O0dBMG2C9oGDAyrDaCYvB64lyuW1VdAYKZIk+JwW9P8JOazwWmUQlBVAI5eUAlY/ra2GvjPpT2cxlK9Qovv8AI+wUaHp37SyFreMLL022EFxunn3CuHHM1kp6wpYnmYkjacR5Xhru1RVAPthmaD0WxI74J5HKmjmKi01Z61N3CqoBUrBGrVO95Fr2wOyOcKa2UgSpWCbkNbbrg6PIMzHBEmpryzi9Wp8hPjFbhfFDRFQqCQ1Nqfg6hHUbdY8DBLhbUqmXqrFQ1Vpswg25TO2xWN+0YS4YZjUKnEqsJB+X8sT6To+mJ+F8NWpRLl2TSHJOoQYAgRvcyJ8jFDLZtfaOp3DaoAtpjT8t5/jhbAn6RoIAB8y6glJ/w/yxIZNJf8n8saZ6f4aiwZ1JDIwNwXHUctgZj6Y4o05oIVqks5ZNAixGw2Mg/TCih/MYrj8SmrSpxTpPe+Iq9SGiTjlWvisLUkLXPW+HVKrUkIp0LqIlATt15N7z88dUjUaYpZe250eI/c73/wBMI2X9Z11EArAAER2+uJl9aVl+GAfr/XHnnQ1rNVHB1l71zVaKYZKa8xINO2w2PKMLPDWkm+OuLcdfMRrjlmI84F++VWQSL9PlitEbZtbmL3ANYhzK3c/X+WLaWcDrpP8AHA/hQYn4iAJk26x3wTVU0B/dOouUDW0wFBjaJvifUXMr026ZrMVzrXvpOK1epzD5HEuYoMGVjUkNKhuWZAB2jbHH4CqwNQklADzgAxBA5gByiTY4FVAqEzEyhmRLKPP8jjmsOZR88W8xkoWlU9ww5YBosNNonaTiVuAVyVdVqNMwBTOoKBOuI+DpqxSDJiJUCc3yXEFVeYjFoUYX3TUEM2iPzSBMxERfEFagQnuarFyo72EzHbBLzMYSiaJZ9K3JIUfM2/niDMhqbMh3VtpBE/7G+CPBagWstRgWVWkWnmEQdO7RZiovHjAevVLs7E3Msf8Af1xQLk5qS5XJl1d5A0AEz1kwAP8AfTEtLLzMf7H/ADg2/CdGUSmgBqVEWrVNiRrchBPQBFLf97GuOcMWjVDUyvtNCwpJE+SRAMg9enbHE1OAuBzQ0nUROnyR+oxIXbWCsqwHQ/Wb/S2Jc++iUdWBJ22I2iZ6HFnJQyVHbSpIEAm8bfxGAs1dQtourkCVqinUWeTeYvODNDPVwvKSQbzB/ocTLkRqC9NE38nFahkJE6evfCPVUxnpEGQqhD/THHuTTKj4pMD5Gf54kz1Nl9ueQ1ACCSNj13t1wXy+hKylP2VRU500tqJm5gmdt/F8cCajjWYO4dkWrL7jMESdJ6sL/ERYR9eoxDmWUU0Xlc0qpBIiSs9bXUmI3G+K9HP6Fek1pIIYbqwP/lO32PS9AKb3MDe38cPC5zJi/iGRSWvK00Huay4TTYrcwumDPdewBGxiHLZujSD/ALLUGgqjjlDSQ0tYsoGx/hed5RpVFQKWLcrBiKkjveAPtsD82+nWoUly7VVYlT8DSU1EyWut+ogk3wL6gTFTVRnzAXC8i349cxkU0UgFLBjKoXWGUzfTvtNiMXeP8UavoFRtQpViyKCPbQMLAyCxAsJPYzvg3naWUp5Vqi1ytR2dNIEc8kwB+6AYM9/kCEqItY+7liEC09BRUlneDMjaCsy3iYwkMS1tx/eYe0BSBzFH1SlQ5hnYiXAcadhaIjxEYBot/OPRslkqNQmhmFcR+ZhBpkA2kGdJm48DtgBmOFpSolg4NVXKMJBBF+ZYH0kz3w8aqjpEWdNj1GBc/wANfLuadQAMVBEGRpYWIi1x9RHTGsotRWVRyM9gTYEONNybAEE37E4ZKfERVpNYGsnMCwJlAIMbwAOa/nAvPZPM5kmp/eAcogrqAEfknVFwZg7m9jglc98TGUdsyiM2afuKCDI0Ei8gG8N2kD54Kem8t+IcUtJOqY/ZhufTyzN4nfsMdZHgdQU6lJqa+46ypYQV9sgmCR1mIH1tgWK4SkNJYOSdY6Ry6YO8/FP0xhIcECaBtyYaTiOkVKVZFYU0YKpUcjzuIsTJ8454YwqygNNdCtUGpBEgCY8m32wHyTtUVk9vWxEghSXEdBFtMXMjpjOH1m0VT4UW8sD/ACxpSxMD0eMQ1xbh9KnXCA+7NSm2odFYSVImJLT/AKYs5XKj8RnYZFRUa2noTso6HYH64t+lsxTzPEKf4gLpNPl1NA1qikEQQJkEgHqe4xHw2tTnPO2hyQy00J551CGuIO8zJuNsJOGKeBz/AH5Qw95qAaVTTzSJkiOtgP0xa99mQuZKqQCY6kEj+GKGcyTU+Ztrgd5AXp9RiuHqeyw0sUZgdUcsj/kYfQIuIBNyzXpjXpBETEja/wDzgvnMtTbOUUanyMFHtquktKwIiN7GZvGK7+ns3Ty4zBoOaDKCz6eXSYIuNhYCcdcYzy5zNyKcEhQopQPhUE+Np8zgStn7xitQ+05rZcUGUko61F1hd9KknTN+vg4kyWXQ5OqSGcrUUg/lWYmwN/r/ACwJq5pq1QwAoiwFgo6AeBi1w3PacvUpknm+3wMP/NpxoTFEzC2bAnKZlfZFMhSA2tW03G0/m2MbHBHMeqq75QZXWopC1khiuouFLapKhjt4GKVHJHRYjYdfGLicJMpJH7QNEXPLvYde2FlwDDCEysufX8H+HIJPvCorWgABgVje+qd+mPRKn9tKyCmXIhdMFpG47AThFzXCzSLXDKpClukkEgCb9D06YPeh8hl5qValVdNOjzqVPKWZeoN9oHcmNt8JBEKs5gDiFel7FdHHt1XqCpTXQRBltSzutiAAbWxC+epPlmjWzqASNK6VHWDM3626DBnj75evRFVdIdDpMwKhBjmBBIMSBBtufOA+d4W2XRKitqWrbVYQ0SViSbA7957YPTfseYDp3HE49Lo4zI0VDRIRocbLKEGSbLb81o+2LNb0w9BPcT9t7pKU1Qa2JF9RWLqe3zOJOC8DrZotTRobSoUNIQrqhtTCAFG51TJEC+Gxc4uVgUSFpUgaZqaeapUAghLyL3JHeDYA45ywOJqBSOr7xf4ZlswdD5wHotNQFFRiJ0hgIJiTAmb7dMUeK54QBUQ8zGr7cjStwqBo5oAVmIFzI7zhqo8aqUHpUqpB+N6lMGdLNdVYHZvhtNusbYp8JyVHMGtyNRp1WVW0BdLaDOhFu7EmCQpAH2wIc31iEUx0mCOHZN+IVKzGiXdqfIRA2I1PeBYQLzEgdsaz3pCrQZi0lJXmYBS+45V69p2x6Cld8uAmVy4V67gB6qkcsEhAIO0AASRckg748+r8betUc5ipUYSTUIO5AhVWBCLIAsI3ONBJHTMxfVCBMGoeygD7f1xNk2GgYrjPalq1qwVZOhAbksl3t9R98EOC8LFSirvU9onZSt46G7CMRPpECVowJinW4ulajpqiHURSdRJkRysNU6SJ6bxHXEPA83UqV6YQF6ikFDq0lQtzzmwUDqbKPtgZWrkCndgyTcm28jTaQB8zft1n4XQ96sqkg6u/yJ6dcelQUGeeSXMNV+B66hGp2ULqWpTQsHnba3LdTtOm0YI+mMrVNJnaqRQYnULaibCW1KZUgEddj9buWr0sjmytFmINMHmYDmJNhEi4gjycA8/m6gaoBTAUVCGXZgGJK2kgjsZNwO4xOS2pgcYlAVdPJOfEOcM4M4ogwC9JvcKyCQjGxUTJIMSd+nbC7xXirVGYMxhiWCzIvaY+QE/LDV6N4vUZxT9vUGUoGLBGA7S1jcDaY7YGcdymeqLWf8I1DLTrZWULYEbFoqMSb8s741BtcxmudMoChx4lSlw78RlkdnWnUWp7et6lnWLErBYFNp6iBFpMWRqONdNSlRJPwk6S8QHDW6XCmxtIOOuB0K1WnU9vNaFprPtgsGO+wW0DrgwuaRIWm0VKlIg67gsqgKoPLEgEAXFgAdsc7myoz/1EIg5OBO8pxopl6SUXCVHDLr2DuIsx31zEahBBXocCRmfxAbl0+5yVgqnkYSVqqAJAs2oDoG7iIWzCZmgKKUwjUkepUfUIePBgkiwjUTuBibO1UoBXRw1b2xD0HMAgQS831mbkRMHbGqgTjm5xffzxUAVMm1BgXYHlJXQytvsG3ETup6YZvS3pNqpWpVQtrSUdG+E7ASPzTbScCc1wGuaYzT6XV26MCdR/e7Te/e2+G3+zr1OtPMpl67KKbIU1TyyY0gk2HRZEfl+eB1SzL0H5zUAU2w+UHZ+pVyzsuZOpUZWUOwLsIs4WxMbEyPzA3E4q+oeF5etRSpQKIzamMKx1EAkiZgECDt9ceoepuB0WqaqrVDpBXUh06UYQwdoPKYFgQYn6+Ttl2pZuoKTlKclaZJvDAqQSBuBqBt/XAq5KgcVACAOW5uE8nwLL5agucRyXQjQrdbQQwH5idUQbW8nCNxdAajOqaQWLQJhZ3EnpNvthv9TZgLUSFBRVUVaYaF1i0giJDCOYfW5xBnWakPcNE0kqJClSQNDbqxIPuRt3FpwzRutx7zdWgdo7RZqcers6VC+pqY0KWAML2giP0w5cH4e+dyFVqhQNRLmdWhmZhq6CLbQYB8b4XvTs0s2CKQcjmUATYH4lBkagNiQY3iRgtw3J1DT9lKJNSrr11Kp0BTfSAWIWCJYk3kgdMdq1eOYKefMXOI5Rk9tWSqKrE8rTBB0hdM9SdU/TBT1B6Jq5VFdaq1ldT7gpBv2cQYe11vvtY4un0PnGNOKYqODpVVdTbxfp+m+OONJmalOnqptKp7RgyW5jeAbcukH5E4LfdbSKgVXIzOfRvAhnapWs1RaOliWEwGtpHadzfeMCPUHDzksyVpOzACUqFdOpWWJAPzI1dxhiocNzOUqLW9sOqlTpDq2rl0kEISdpExbC5neGV6nMabW7iNzJAHzm2NU7msHE04FEZlfg+Ueq+lASdv8Akmw+uGKhwjNUsuaftsVq1BqUJJGkgLMXFyYBjfrOBfAc01KfjAI2BIDWsWHUdRhjynqKoTRAU1NBZ2UDlaN3C6QiwLWE23k4Fw1+0amzbzmVqfp5/wASuXJVD1k2AjVv5Xz4w3DJ/hqtR/b91FUENpuogsTqYmACL9rbYVuJ8U9yoHd9QIVQZMo0GCOi6WvHbHXE+N1KtD2qzVKbtExARksBIjUdiZm5OEBWaoxm2gi8TMxm6ObSq4Qq8rJGw5bAAmJBmwHQmwxFw7hy5ZalLPJWprVA0mmQobSSeYEEm8EC0XvipWpnLhUjUhl1IIgkgXYqSJiOUNaYMXwbz3qEVcnVSpRWrUC2crdViNSzezX/AF2w4rs/jxABGp/LkfmB6Ho+vmmQ06apQPws1QQVFtwZ+Y3+ePQKXpDLUaZD12q6AGhY00w8ISqiSCTGk3M7SZx57wP0fVzdIOjy5qaBRkA6Y1FpY6QN7EXg/LDXxvKLVotk8tWSnUpuFNI/mWmAqr7gCqdJ1VG+IzNzGMfqNEzF6RgQFxLMalqCjVIpUBCqr8x1PA8m0z0tbfBap6oFX2zRR61dE0IHWmq0y4ABBBglTMSOs9MCeHenfYNT31RVCNoLnS1SCLhfjUR3A3H0oZb0s1bT7D6X0+617ASDANuYSLdfmMYCB9O8Ign69p1SzmqpVNQCkxBMKSTqAiNTTBLXJJPXwME/SVcZYmsxUMw00kBl7yC2xIBgKBYtOKnD/SL5qtSU1VIqo1YkatSorMCWWxBlTE2PQ4dvSnpalQL1jUDgXT9nBXvyyRNoBHQRbB6rKBUHSDXc3VNU01pVE9oEE1SotediN2Ji/fCDxPhCrQNSnUmnrKlDGokRBlSdVj2ETHfBT1R6i/EsPZqoEVNZDNB1G2khvicCORQQCSJMSFrJcQGkUmYhXeSZPKDAJ6yY6/xwOnpsuRCd0JqoX4NxjLghHclUUnL+4OSm5uxKrIkkcpM9J8T1BUDNGUzNYzzPoZr9iYP8t9sA/TnBnr1yyGki0COZ5Kkza2/SZ2GNcW4nm6NeorZhwSxY+27BDqvKwRY4eK3RB/jL3CKjZmKBRVpkQsiVSCCdLVCxW/QHqcQca4OaAB3KtpYqPhINjqmYJ2OL7516VcVCSRsVBgC/5SBAjpYjxfF1c6C7CoWenVnRMkc3xIezbbdgRvhYDXu7RrFdtd4q5ip7i6zHuL8YOzDo3zmxj/CepxuvxT3CgqqRphSw3KjaR1IGx323wareis5RLMlNnpxGoANKsOovFjEGL4sZDhfvqmV9r8O6CRVqmCQTcQEBYFpiSSIiYGC3gC+0VsJNd4ZrcOyOoNRZywpqyaWVTFxrLMTNQ76RB+eFnhmVrVKytVdSjFru06gjaTImQCbX7HBahWfIPUyVfS6tvAGlg1wwY7fxBGFbjb1Q5LjSd1tEDcR4gz5nzhOmGNjt5j9TaKP4hfiVcZZ4CFQ4Yg0rRBgMtypYbEdYGxvi/XrtxKhSWlSqPWpyalaAqSADpnpKjXLRDBgPisFyQGbo/h9a03QmrSZjIuAHpT0LHnEztGLOY9F5rK02q+4G0iStNyG0i8xEGNyJONtUwTR/cE7nyBiVeJcFWhTXmc1mMlShACkTILAE36wPrvijwjKnMVAmkkdwdMfPe3yvjnLVKmaqLTBZi5glmmB1Mn749Jo8PyWWLZf2P27uBReo2oKGPIZFj0JAEm+2NfU2DbeYKqGa6xFPinE19hKREIGK1TTFwVNiACF87CY33OIeH0aOYZHq1/YYyrOyHRVCAFTYQG2DSYPKdycVvUvBWoNUDclRWh6V5BFtUxBUm4MzBxBQ47UbLDLOFWnMhiskN0IO4tymOmDCbRQmF9xswxnP7RM4akCrrUyigCFA2BC9PrOGHhfEaFTNZnMsCqi2mmyhl1QCSCNrAE+MJHAcnIaSfdDhEWARJmWn/D2G/wDFm416cqZWhqZrOINMKCYAiQwJBtE+cI1At7RiGlg5HvB3HKoFYuUNSk267wD8LowNiRa1pEGdsFuD0uH0GUVa4r02BYJURhSpjTcEXBrMREkwAOpNhnoetTWozVqg1IR7KmVMxMsQOWnEd+aLdcC/UmWVMzWpOaeotqD0zqS94BG6iYnxthwAvaO0WTjce8q5TMQfcSADJFNCQ6gk2kg2AtM3ti+ONvyg+8LzdwwnvHXEXpbMS60jTXqWYC8LexjabdcN5rVKkJOqTAWB9tsT62ptaiI5QNoNwbT9Q1gQRVYFTIIUAg/OcRVOP1ZE1Jgzemm/ckXO+Dv/AEGqCJpQCYmFxd41wmjo/YKCUOlhElhpXm/8U7d8Sr8SowIewNmKOZ9RVNLEsO9kAP8A3TNj5wHfjmppivrOzGN+hvP6Ybs1wxkUF6YAbaw7TcdPrgpwr0xVzVIlAhS6zqUFTG/Q9cOXVAGBF0rG7nlgc6pLa2Jux/3vhj4bnqeXyxrB096orUwisWaNRJNQEQogAAKRMiRgDxrhNTLZhqDqBVBCwNhIEEEEg2vI74n4blaTB/ffQyABEAMuxMSxAICKOY/mOwx6DAMvtEqSpsQx6N0ZistKqGakSzBFEF6kdI2gCZsBHjFnj618y34TLAstOqVSnCmoZmCKjDUVHMILQBiDgC01qqAaxqVnNKlC+2Qlv2kmQQbjSu0b2vf4fw2tlpzNKWWnUJSpa4nmWJlj1mMTudr2I3/AX5i9wzJ1artlgpeqOWCDqplTzabgATuDbG3ylUVhrRiayaqJLAoyk/EzDcAbixBiww5ekKlLLU8zXrKBTkKhPM1eow1SSdwoggCANU73wM4v6pp+z7dFKartyi+kkMwDbqJ8mZx3qsxoDEbp6K1uZuO2PxCnp/LBnbM0mWi6BpRZIqOdWxLcqqZIMD5b4G+lPUlKmCuZyVFypKtVsKhJJ6NKuZ6yMDMtTq5YrystSuFC0y14OzsB8JN9KnpJPSS1P1G349aNSmgCPqGkAwoBiCBzdxF58jGEHT9x+YBrUojEAer84/vkJRbLpWRSEtzLJM26E3i2wnpiThGcbLqjM0sy6QtwApMamgg26DrGG8+oqHEAqjKtWzK02G4VafPIjW0tI0hpN9hF8K/qLI06eYAd6hcRrDKFhoHRbaR0AnYd8OUgjaRFNYO4GMfE+KHJB6NJRLrbMH4gTaDpE6NP0FsJWa4nXBWlVrPcgSzkJB62MFesjBGtxN0phdAM3LEy0HafpAv2xYSj/wBh9xVLEVNIDqCoBAkDVfzA3nxgFT0/eGW9Q4xBNbgqM2qg/wCKIE1FVXBjrdlHLsJ+I3tgXltXugLTLtM6YNzO0C8eMO2R4OMo+WqKzVadZl1hAyGDAgsNlBbobx06ei0KeoEg+2xNoCv8rmfGO9esTDpDk4iF6J9IV6Q9xzoNaxQi4USZbs5Oy9pnpg5mstlFaPwWXcizNUR2YsDBkgHtglmuNLlKT1HqGpUTYONIv+VQIA63++4x57XVWOqrUYO3MwHQm9773n64A/8A0Nj/ANjNPApv9VIXy8HmYRa2wI/3/DBL/o1XL0jran7TsjEI4NS1wVMEK0E3mcZxH1NRp5gVcvTA0AqmoTKxAMH6mcUc5w6u6vWakBcl5sQTcmBH17YZuqs1A237wnV4xqqU6NB6lKnHNrbUTFywi0n7Tghxmkq1KdZaz1OU09LwNJ33iDttbCjleF1DTaqIAUE69RmIvsDHbpi1kOJ0qtP26xeQbMCJG9xtO91PzDKd1lNzY4HMaH2KbGTxIvVmVqMRmBD04CtH5CP3vmepwLyXHSVak5b2ip5bfEASgBKkqNcGB3bucMztUy9QBUWoKikoaUsrqPiDIZPzDC3yg4F52sntBDl6QglgUgVBMnSbzpkzF46YoHSAAJKSWJLRdycxDDlJEld7HpYwYkfXDmPVDNmaC5Naj8uhqbAc0ATYbEgSTsI6CcKtbQVBRWH16HrthiyeQXL0HzFN2WoV9ttRBOkkaioAsbKN9m+hDWCkZh6RbNSvw7h/t5iqtNYXVYmPh30zPQGIB6Y16gzNQClW31K1N1IleX4SO55jHUFDiOlxFxlHLs7hjpEEcjbjyDF9rwYPY36azOSzeWbK5gsjswZaga/uDUAQDygQ0FfzTMzEAqkHcR7QnYbaHzk3FPV4zmQAfLVambproeuqjSFmQHsSVgTeCCJB3wg1cwTyEEPMQQDJ/jj0lvS75ehUGWSkzMoBYM03sJDE6Wv+9EnrhT4RwoDL1awRqldX7MRSUDcnrLEyTt7fmcEH2g/iCUGK+s3wakorpSc6KShlZ1IHNHNvMCYE+POGTgXF6GYNTLZopoZTTSrFhUBswMmxiQZGxHzW/TiuEzFbL3ZRGnUZvfaIaI23PY4DnKVHbXSFmN1F4bsB2Nyv1G4xioC1nt+4THood/1H/JejKtZ6lPNJVSFPt1RpZCwjm1C5UiOgHcgjHmvEuHulc02ElWIkbEAxNvyn+eG/076xfKBlr0dVtBY2ZV1cykHdbbCIP6As0NFXXHu0tZNJ4MEC8TFiBFj2wQLBjf0g7VIH5jH6T9LsWaorjSUICwQBzAefOCea4SyiSwUd1md+kjf52wNyPrNhSU0qaoDy83MTpAMjaLtiz/1etXqCm7UwCRNoPe17m22PN1PV32aqUjZtP1jNQ44n4dJYMSBsNMgqfygmP3TfFHL8elrZZac3DB9rWEajad8d0+A0xTg11D7e20hrmO1u8kDHD8HAe9QSOgqC0nz8umJ9mixMXTAVLXHM4KiKKj01XUJKEs8THKDAm/XGZnhlAhPwhqtsS1QgA/QD4u/TxgfmuHaoAqqY71F336x42nfFdKtVKcpXyzBZhVYloWIkgwSQR+uCAKJSH7zdNReYpesaQXOFF+I82pjCwwnqPmP0wCGXUQXZp3t52wweqeI+6EqtTTUQU1X6AMAZO/MbeI6YXXcyZ+I/oMez8Pfpi5Pq/wAjGrgXDqlY0aSVXanWSojAIXekqnWVXtrABMRYnBT0Z6p/Ct7cqNCkKzC0kyRfY+Y6Rhc4NkjW9tct7zVzJJ1Ko5bwhkEmPymT2wR9P+n8zUramSpTWnNRmqgqCe0tvJN/E451DAgwkYqRCOX45RevXqVKNPMaNTpSa1NidJYWG45ipA69sRUOLtxINl8tlctQAGvXZRT5hB1aZFyR5k4NcS9PxlVqUrEMWJ2Dkk7iLKZ03wu8a40USpUpn23r1FLFLEwGBFrCNMR1LMeuJ0PYCMZRzcg9Pe1lKtatmaobMUA/t0zJU1By3YTJkyBt1nEPBK/4rNA19bKiszAE2N9NxccxG53+eLvBfRrV8nXzFYGkun3Kddr3SZBWJKOSObunaccem+J08nQZqdNqleob1Gj2xpmABBLKDcm0mNoGKNoa/PEWHIoduYMzOTqg+9OiqxJ0KSDp0zO8z1+oxZ4fna2ZNOjTFWpVIj4yxMD/ABHbwMGMhxBMzmKVR0GijD1WRQmwgCZ6tb5YJ5TgeUz9dzQ05ZgeVbFXiTMTIMwAVnqYsMLDlTTCG6Ajcpgr1N6ObKOq1apcmC50hQoY9JPMYv8AYY3xDirVrovt5OgdNJBAMX5mO+t9yb7x0xSpUHzT6Qj1CJ+J+gtJGLnFPT1ZMuEp0HDhpLLeVIHKFFrG8+Th495PfiWuBZ8VTBWVVSdTA8snlAGqB1iLnvi1wfMcRqZj2qJRFgmXY6VUDeIMqTYWse2LD8dy1DL+2iuhiGWOfV3Ymbnv9tsR8M45WoI1SuoX3r0UZiXVQCdWi5ANoYwD0kSQl9K7YCPVxhTLHqTJwtKlna8FX1F1BZdNpUKALzBne8Y86zmYUOQAzX3Bib74v8WzVTNOZEPcqNXxARyifz9Re9xvvDk+DUFUe8tQ1Dcw+kLN9MRuOvmcM0xQzzFubwOJNlsiaykTzdLSRHc7x0gYa/TnFKVJatHM1dAUkOxlgZGkgFRPftgxwv0KtXU+X5dNirtzc3UMOkDrE74Lca/s9y+cy4UoMrmkXTr0jS9t20wHBN5HMOvmQsHweJVnSyOZ5P6i4W9BFKVlqUK8lHWQr6SJlTcEWwHy9NmIAUybCCL4auJ+maXDadWnnT7uYen/ANnRCTTAeR7kwIMjY9hvNh/9nucprXIcAkxpnf8A7sbGYuMUh6Unx+ZNW4gTeQ4vTywbUjPmUbkJeEUFYJ5blp2vH1GM4dlUztV3r1KWWB30qSGPUwWt0m+Cf9puaot7RphCTq1QLgiBczqmSd7frKjwbINUdVB3vHbzgFO9N4wYbAq3pnMN+oOAU8rQ5KpqhidLhYBWY+Vj17xgbl+ItUQU2Z9G9gSBA3IH06jFz1dknU0g7modJVTH5Nx0HWftgdwPh3vMKaMVqGYJMLsT8+kfXG6Z6NzG/ea4IbaortDvE8pTy4V0ZauXzKQQLmm4glf86Egg9QfJOIeE5XMZdmzK0w65WopZhBXU2xBkFgwg2vEG2BmWzTCg1Ioh1NJLfELbDzIBnpfvgz6b/FkPRyhMVRzqHAU2IvqPYn74cx2i4gdRqT8PqVeJZh2pGnlmp0ndtNtZ2A0k8zFiJPTc7DF70x6mbLhqFMKUQc8xzSObc83b5DAXg9B8s9YErTqlDS0lgCDqG9+kT5t3xRzGQCVW1S1MGLeBF+vnEzKHJXtHh9lXzOuIV3UrQpqaQ1zTCNAIZpXruCBDSL/fB/07x96K18y+WeoYWnUrESBVkjmUxGrlBA6rNpwKzdAZipT/AC2VVm4Inqd5EnpNtrjDlxH0nlspRr1M5nfdzGksKCvpZ+iapJYzY2i2Giiu0wGJDbgbnnfqT1BWzVTXmYnoFEAWAjvsBuf44m4JmKd6Zr1KdJyuqnGoPDC8mytsZAGxv0wHrMN9xOxOHL0tw6lUqKXyxUItg5JWImyte7Gewv3xuoQqzEskmX+IZnKUqYb25okymjeSbyGHU9ZwKbj+S/KlVSNiFH+mLnrKqGAWLTbthGq0DO2J00VbJv7zvUNRifimVNQuXrz8un3xdT1DlLy1a/j/AN2FGnS5TYziL2j2OGegp7md6h8RyHHMn3q7z8P/ALsQ0eI5EH/5hHmmCfvOFetS2gHbHWXpy1xjPQFcn7zvUPgR24rn6T5MLTC6RLp7kAk9QFg/O5GFY+k6/wCHGYIApNBVtQMyY7zINiIkQcN/pnKrUpqDNpH64qcU4V+yqUkB1qSSXqqtPSL2UwWJ8+LYFGGn0jz3hAepZ8QNwji70NHskgTdSYFWd9QB5gdvHTHofBa+VfLM9Yrl9nIZydpGlfzFbWB3JjHlfCeMVMrWp5hI9ymwKg3HyIB2Ithg4nxerxKjIy59ym5dzRVTIe19I1C42IMyTPelxZi1OJf456ybMVQqgUtVQBVe4CkgAmLTHSO/ibOeoZeqzJTGoWcI0wWHQwZg2nz2x597RnYggxBsQR384e8jmn4flHNZStTMEltcMzLFpQy0SSdhvfphGppbRaR2m+49Uv8ArbJ1kqJl0Y1Q1Fah5gFLG0DZSoIGlRsCMKlX0rmCs6dAHxMzAKD5IJ84jKvWFOpzkA3tACjqo2+EATfbwMNR9W06mXk0RUbXpVXK6YAkkkLqN7C4Fj2jBqWUUogMAbJPykXDKa5bLhBrZ35mhbmdzflCARvIjvOFyjw/NVC5y1Gs6hzDKrEDqLi0/XDzlMzQqgVpKZamQz6jJfqaZiEI1mLXIG3XAyt65zNWrTy2Tb8PTLaUVAshbkszXiwLW2HfHK13icwqhAnA29hfxALFGXS42am4ufOkxY+YwXpetOoprB7szffC3x7iTpWrIhKhqjFvMmb4AVc2wiCRO+DQE8wHrtPQ+Mccoo3vLUpV6gAVVZCFpn94BpDxEDVtJMbQp53ibnW9R5drkydR/mBH1xQo1wUU6mZpv00wZEebdfGNZjNmpUBqs7qDLS0sRN4JO8YMYxBOcxs4Pwhf+nvXqoUZy3tu55SOXSVWL9RvsNsLPEMvVSoyFiSpg/8AHT5dMGM36q93KoVdkajXOilMqaUSpiIBQwL7/TC6czUMkkyTJtNzcknvgUU2SY12FALPQvS3qKplKy5hKjVKFkqodwpNiw2mb2+XXHrS+q8vXWKZVyRbSQRPT9cfPOSzDU3UwGA+JSbMp3B8EYd/Q/EalDNOlCnTqroFVRUswUgGA++q8dib4Tq6YInAkm4zet/7McznWDo9IkIFUOSCsEkgMARH9TjzjjH9nWcyQNSpRbQN3WGUfMqSQPJjHr9H+2HKawjpWQzpOpRYzFwGnDDx7ilNaR9xwilTMkAm3TuY6YFWKACCcmfPq+n8znWLEe46Kuq4DQLCe5+cm2K/CsuqZmKUsLqZMGOpBi0G4kHa++C3AaFSlmXWk5qNtAIGpd73uw6xI3vgXmqBqVKlZSBL84B2BiGHcEyPt3GCBYk3xUcQAARzC3Es3Uo5g5kaa3tqUvcBiLMRtcwYk7Gd8LGS4g1OSraSSSSAJM/y8DDdwPhb5lKlJNIqmmWjqyiAbbSJm8bW7YBZ/wBKuMpSzKSwYsKigf3ZV9IO91PfvbHJtApvlMffe4TWU4dSzmZb9pTytNxPPsDAFjtJa89JxW9OZpqFQkzY3uREW6b479McH9/NUqdaotKmzc7swUBRcwSYk7DyRhx9a+hMvkb0naqKglFm99hK2ZYkzE2weoVA2nvFITdjmKHG6TvmSQl3hlC3DKBGoHdgYNzfvecC65cORU1KT0MjHrGR43QGWWh7SaQukGJa/Y/EDM3HbCVx/gdZ6KVBTd/bDioYlgNRYMwEwLm84Rp64DbartHamkdu8wHldQK3BVTtMW84N+rPS2k06y5gVFqoCGueYAalmSbdPGFdaY6zGL4zrhSEjSBJH7o+v8cVGyRUnwAblPJZQvUNNmhisKTtO4+QOHX0lweuCWqVAFESASW+XaNpN/54W8jWQsGdVaBsdhaJ7W84ffT5XSoDAajZdjt2+QnCNdmGBxGoFGmxJz2g/j3Cy7SASJ/SPmP44HJwJYuhOH38GMYcmO2J/UMUDU8/PAFn4G+3+uJDwBY/uz9j/wCrD2cqMcfhRjfUM3d7RF/+HlH5Gv3n/wBWOH4EsWUiPB/9WH9coO2NHJjHeofM7d7RZ9OcPZJkRfFD1hU9tialM3+Em6GREkg/WIw9UsuBhY9W+mVqgvzAzJg9SImDtsNoxwYbtzRmiWLbV74nm1em7vre8KLxCkAQNom3XrGLXCM5Up1gUrmlJALoTIBNyY6Df6Y1nqbogB/ygFpaBAjTusW+fTFGnUMwIGPQFEROQY6cTyj5SqzZINmVAn8T7euCRLw0FAZMlhJG02wnZ7iVSoxeoxd23ZjJP1Nzj0D0n69qUMiMvTQtUVzAAN1Ykz9yR9sBa/oh6y1MzqSmWJZaN5mbj91e4+m2AVyMGER4isDYeBGL/HQlE06NOp7g9tS7CCutrtpIswHf54q5nLMpKlSrdiIP2OC9TglOvSapSp1FKBVYbqSdyGJiJ3FomccW25M3beJAc/7Q00ajwRuDAPgr1i+8/TBz0UdPv5modl9sMQJ5uZz8wg//AKwu8F4S9WstAwjExLWA6kn6YY+PZT2qYytEt7YYl6rqVBmNRi5iwHXlX/EYFzfT5mqtZivnMz7tR6h3dix+pnBHgnpxM5mxSNT26YBLsBOlRv4km3brjKDJTBRRRrsSDrEmOkCQPnt1x3luL1KFUtZXIKEEARMbA7Hzgs0anDaSCeIb9QeicpTVhlK7F1X3NNRgQyrOqCAIYCDHg9xhK/6WzmFIN4nv8huZw3+ncrmM2ay6dVNk0PUBA9uTO/XVFwO2BFD0rmUr1AFY+zzEoROxaR8grEnpHkYHTJBKscwtSj1KMTdT0VVy2WOZzHIC4VKbSrv8lIk/pYHHGV16AQyKDcCP9cMlHNcRztMUTRq1leNLvRuIIMhyoHiZ2JxVb0iyctTMBWG6hJ0+N98MUmsxTAXiC/wdROgM7Re3yxb4fm6tAl1DTpIMgRBibfTfBvM+oAcsuXCU1CrAIBMH94T1mTPnCjnXIaA8j/e+BHVyIZ6SCpmuIZ41ape+pzqPljhk9TV6lfOSzggoNDtygKF7H4ZMnzv1xS4FwlaSfiawkTFJP32/p1J7fO28txp6dVqwYPrPMjAaXXsV7duo6YXe40vaFVZaWPVFaloomnGoLpYrb4QNxvqMm/06YA5fO6KgdbxYg7EHcHx/z0wb9U5PLvQXM5YlZcJUpmORiCekRsRYQRBsZGFdaZ6Yai7VqA7bmuNvFMmH9mtlSw96UZQYOpYsTIAlTfpaeuHDg3pPP58xmqjUsuIBA0XiDCqsgG12P64UPSudy9JNVeo7FKgcUlAiUEzJvDAlCBH8MHONf25ZhtS5eilBdgWGpwPkeUH6HCwLNeIbGhuHeUf7Q/RiUM+lHLK2h6QqaZkgLIYySTfTN+pxVzGXdmpqj6UpNokfvbsRO8bAdhibh3Fm/C1czVZnzNZtPuOZhYBUDsN3IHZcU+I0fcRAhI9tSQq3Mm7NI26X8YSx3Nzx+4Sggcc/qFeOcXp0PbGlaitIqI0EtBFwROgjx9QcE+GeoQlJnoKKtIfGCZq00NiHQ/3lPoHBjo3lJp0zmkCqS1dBZZu67koOrjqo3FxtiPhZrZdvfWm+lTDHSTT5uUqx8zEWxw0VK7W5Ex3s2OI+eovRWQr5dcxRdcqzgMAwKqQe6E8oNjKyO04QMhwsLUdQ2ttho+Ejve8eIE4O5biM8PdXR6jhiFLCVpIQIIaOXmLQLb/LA30WIziKxDe4CtpsYkfS0fXDBuVWvtAIGKzKWa9N1Uh1XrOnpbDh6Q4NUpMz1VAZ/wBAegn/AJtgnxnLstZEIiw/U+MEVPbEvrs9iO1tEaaIe5kpYnGla22I2Y40ahwElkgbxjA2IVq43qx0yTa8cFsR6vnjZbGzpLrxDnqeumw8W+mNz9MYTjquEjFWDDtF/wDDI1FpYU2BHOFBJB2F77+cecVsmBWYLJUEiTv9Ytj1HIclZl6GR/MfphePF8sarOEqs5PIAeXsIUDfwZw74ZjtqWfGoBq7hwc/eWPTX4bKLqdGeuRufhAN4Xv5O/yxBxXjnIdO2w+Zuf5n7eMDszlazc+kok/Ewg/W9vnhq4t6LoUcqjVcywzDART0ggTBMCxAv8RIE4pxeZJmoncMrPU9unXqrDuAqm5UExM307+fOPVG9QZbLZf2dCmmBp0qLEGx1dzvfrfCUeI5fIwFRKtYEElTquLgGoCLAwStOBYgudsL+ZqV89X/AGV2+IooCKoG9rAL5OMdNxvgRiOApWsw3Wo01HuyBoGpW3Om8X6/unyD3wH41x6nXuNatAA5+XrMrFyZI3xcq8OMPljqBKl6exsbsgIN9gwHdfOE8VvbYqUBYH5/bxgNFQSb7fqbqsdoqWqNNKaF1ZvdDjQB0UAksTO86QAPON5/jdXNvqqEO+kKXKgGBYSQBPzN8YxqNun3IGCHp/hqFnFdinIxpMosa0cqk9FO32xUaGYgWcR0yHCXyuUpBBK1QK1Q7ESBOruBsPke+IOH5p2rVEpA61Mo8Wm1j4Ycs/PoThay2azedIpIz1G0gBAbBEFpJhQBO5774bPSvBa2QpVK1SpRYMVBg6jTN92iJ5gOWRNpEYjfT22xOZXptvpaxKOV9U5jIAJnMsrv0qggM0d3F5A62P8AHEXF+J5Coy1Atcs6BnAr6tLkmRJEztv3xQ4lQqZtyvvBy8kCZ51+EeCRNvp1wAydP2wVeQ03H6Yo06+sTq7u8lzLH3Cq6jeFkXN7WHXB/gvoqqzB8wjJTW56n5QLz4P9cZjMJ19QqKEZo6YayYS4mxbXUddISUp0/wB0Dp5M3Y/LucI0SI643jMM0RS4kxYsxubZG0k7CL+b2nEIY41jMNnSTXC236nx2xYyeXavUFidpjybD5k2xmMwGodqkiGgtgI316VP23DXp0FZLbNUYXI+sx20jFXgnD3RRUpr7hI0kq4MTcSPiBtjWMxMFHpmN02Pq/Wouur0TMGxkMDcEdZFwfOHL0HxY1829bMVVFOxrCpGmqTsCpIBgrM3ggWxmMw9/wCN94tR1VDP9qH9oOXq0BlMqxY6wWZBFOFnlB/NeDYRbfHnfBc01PMB0pmob8qzN+oK3BxmMxpACwLzHjhubatWDuGWNgxJIAHknqcHEJmcZjMeYtS744bXC+AJ1UJxotvjWMwcgmlOOtXnGYzHTJinGi2MxmNE6aiRjuMZjMdOi/6krClLHYqe+4ERbxGET04EOYUVHZAqswZTBBAkbg+emMxmKfh1FGV6zlkS/EKcQ487hlLsUP5TAt5gAYa+KNls5wpMx7gTN5cCmwJvVEkgRuSRcEdQR8sxmKCAOJMDPPauea4I/TDl6BR8tSqV9BBqwEPUqsyb/lkxJiT1tjMZhXxBpI7QHXDHE/S5ZFrPXZaohhK2Ujvf+GEX1bkQV9+mACTzR0YGGE9gTI8N/hxvGYj0WIYSnUUUYBoV1CgtqJ+eLS52QACRpmPrE/PYfbGYzHqzzoT9McDLrUAzL0S0owCzNOAwnbc9JFhiHj/BK2WAAd3pG0zp/wDEskAHxIOMxmEljuqO24MBtmIg6mlTI8HuOn2w65TiuTzCB80rCtGlioENH5r9TN8ZjMG6BoCtU//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038" name="AutoShape 14" descr="data:image/jpeg;base64,/9j/4AAQSkZJRgABAQAAAQABAAD/2wCEAAkGBhQSERUUExQWFRUWGCAYGBgYGSIfGhobGxsdHSAeHhwdICYeHhokHR0aHy8gIycpLCwuGh4xNTAqNSYrLCkBCQoKDgwOGg8PGi8kHyQyLCowLCwqLCwsLSwvLywsLCksLSwpLCwsLCwsLCwsLCwsLCwsLCwsLCwsLCwsLCwsLP/AABEIAKgBLAMBIgACEQEDEQH/xAAcAAACAgMBAQAAAAAAAAAAAAAFBgMEAAECBwj/xABEEAACAQIEBQIEAwUHAQYHAAABAhEDIQAEEjEFIkFRYQYTMnGBkRRCoSNSscHRBzNicuHw8RUkgpKy0uIWQ1NUg5Oi/8QAGQEAAwEBAQAAAAAAAAAAAAAAAgMEAQAF/8QALhEAAgIBAwMCBgICAwEAAAAAAQIAESEDEjEiQVETYQRxgZGhsTLwQtFSwfEj/9oADAMBAAIRAxEAPwCtluI6EAX4en1v0xJ/1Y4D5AHUqEAnRsTaRAO3gYKLRCjmWmPMH+ZGI9694Gr8K5clZWzWdLOl9gR16kdjiU5w+T8scVjTMc6hugEDe94m32xrK5lVBVtchiLbRPzGA9TPEafhC2kB3ErU1ZagJBA1WJHf54DcRLlmhUjYWix22PjDGc2k/wB3v+8bj+N/ristYiQpAubxf4vnG2AOpRupZp6Z2hTK2Q1+zpk0yxg6RHQ2jtbE6ZVgSxdzyEXI6Ax5t+mN1XY7km48RcC0fPGCgSZgk33PexxOdQmVDTA7QcMsoJ5iTBEE+O3yxcZqIADEzFhLf1xr8JCgsVTVcamAJmIgEgnrsDivWqUGC6qrSn7qE9Qeow3LHvFWFHaRVmphvhMHbf8ArvjKTKBJkAE7dBJ845zWeok/E4htQ5f6nGZWvTKnUzAEkCFv9b2wyiBwYO4XzJhmKVjzR3v/AFxKM1SMXa+wk/1xCjUNOg1KkCPyXsZxv2qBYN7ryu37PfvOB2j3m7j7S7l81SPVjG92/riSpmqbLyEnoZJI2Pe04r0KdBSSKjnUwJ/ZnpP9cYKNNFCpUZuYm6EdI/lhZUXi4Ya+ahGlnqR5TVad41NP8cYcxSJ/vXMeWt+tsVkyVDV7nvNq0aY9to+8TvjoZSiC7CsxLwI9toG3jxga8XOuTDNITC1XYzEB2mTbvgpnuDtSpe5L6RvFRtp33jAOnlKVMsVrHUzBhNN+WCT0X/cYMcS4+K1L29SLMajpe4HQfsx8pJNvvjip7RbMe0HpmKR3qkncjU2NrmaN4qG2/M2KyZGirOwrk6gBHtvbbrp8Y3TyNJCx94nW0/3b2vP7t98dXzh4k1XOK8kVS5AO7FunnHIrUNIQu23w6zv8sVEytOlTYLV1kyfgZekdRGOBlaeoOatwsR7b/wAdON235nBq8Sb8RSmFqMIvAZrebfxxGalCAQ58HUenbEJylMFiK06l0/A/aP3fGIPwFPSF94WM/A9/i/w23/TBhB5M4v7CXaxokglzJ6lyZ++Is8icgJOkAxc+MZUy6MwPugQdtD3sP8PjHOaZNZBcAFd4PUnpE/fGqKPecSCO0u8IpUlJaSNoM9vMHFnO06RAYEs0jt376Z6d8cZP2mQr7qjlCglW8eMWvwiaURKiOQZ5T5nY3wBJu8whXGILqVapWBXYoG1BZBEgkzE73P3xI5rc+luV/iBG8d/64zN8JZDdYvvEbmP544zOXOqbiTP3wYeZt9oP4w2mkQQmotJgb2AG/wDv7nFBct7x1uJiCV5VU9IhQAB4GDQ2JnwZvI/rjgmEJ0r1FgO3gDqMOTVoROppXM4txOnTcFhc0tKFVFnMEG5gCwWYsNhhUzGZklVJJPUn/TDVn8nScgVEJ0wAQxFwAPPbtimeBUN1aosmNwY+4U7nDdLUVVzFaukS2J3wfh3t5VdYn3Kot1hbfef93wP9WZFlzTqvwqYENsATY+RthnXLyqAPo0sSp0k/mAtE3hbfPEB4KWZmatSJZixJkEkmb8u+O09YZJnaukRQEgrVSdBkzcSLdPGJKkaRaev9cWeK8L9kqCVswMa1LRN5CmR/rgg/FsshApJUqESOVAq/cy3mY74kJJraJV0jmDFoMWMKYAOw2i++OsvlXqNU0AmIaACTcA9Ae2O6vqN5LBKNLUfic+41h5tP06YG5/iMLqLEmooJCHSGPMNhHL4xw0tQ8zDqqOIWqcNWmR7tZEt+ZgDP+Uam69umKeXzlJNWoPUJYFSoABBUG5faf8pwuVM+wPKqpsQdz/PFbi2eU6RJMASOki148Rhw+FP+RiT8R4jQ/H1qAgLTQKNXxFmFwfCR9MCV9TVHqAF30zJAhVif3ViRheogt0Hi2J8tRNUrTaqFWeosPsJJJ6ecOX4ZFim12M6zHE4qyCIBmw3+u+KL50tJM3Pc/wAsb4hlRTbSDqj8w2I73viFcUBQIksTO2zB7fxxJRzDEafM4wUDG3XFujl4BkbYwkTgDN0kBY6nC37Mf4YLUuD5ci+bA/8AxVMUixBO+8zgzRzzhPiYLMj5/fE+qx7H+/aP01vkf37ypU4VRG2bH/66mBlTMe20q4aP8w6R1weqZxykamidX6fPA6vliU/MfzT027YxG/5H+/acyHsJxlKCNZszTT/NrxeHC6PTP0Pu/wDXAupw9TLGfp4xunwulE81v5YM0e8HPiEcxw8OeSqimPgLHVCi5t3icRpwtrD3FFrksY6m1u2Co4cNQq6ZcbHYW8CMdCgz207WtaZ6TFjhW/xC2wf+ATQo/EUhcn3dR0HYaZ7g3++Ia2RRbjOUG+TnFnivDEFNKekqsyB1E333jfAYcJQmAW/388ECCLv8TCD4mmzxSYdWBBWzE74kydAPvmaaf5i39MZSyIFh0Jufp2wSywqTYmT2U/0wTMAMTVRicyL/AKQv/wB7R+7Yq5rJhPhzVN/Csf54PZjN1NV5E9NJ/pgdxKqzkmLnYR/phSOScn9f6htp0OP794D/ABjA/F9mxJU4hqImbKBv2xmeokkyIk7Yiq0TItFh/DFXTJ+oS/S4kYHxfRv9MXsnxy51MSCCOa4uD4wFKXFrdvE41F9uuMKA4hBiMxhyHFuaJAAudLEC17r8J2xNlvVrFoYq0kf3lOCYP71OCcKheDNxbpiIPUI0iDP33G56fPGeip5neqRxH1c/TC6WpkyJLKQSOvwmDsd5xlepQZIRzrLAaGVlME33kdf3sIP4khoYtK2s0/rfBvhuf5hL6lEtBmQQMJb4YAWI4fEEmjHJODu2llhpMnTzAbndSRip+BdJLCwN4O3X+mFSjxQKSdBSI5qbFT22mZO+D+V9RPUV0993BEaKgBMGACGuRc98KbRZcxq64bEs1KQOkEbIv3PNi9QoKVEz4gkW++JcvxUKSpoBhJEo5DHTaSpkE7W8YlTiOUAAZawIH/0gf1BGEkNUMspMSspm1ct7akCL9ZIjEVfPVah+PSomOhj6R/PFfJ5K9zJF7D+v9MW0o8gaLah/ufpj0ukHEhpiMwdUoMSdz5J/liSnKHYEi41DVH0No8Rgk9ES48YhrkKQ24i4nfBBrmFalDMVDUlmCgkbKoUfYWxSqUCqqSCNWx7jb+OC2Qr0p50LDaFbT+pnHfHKa6aWgMTcrPUAyN4O0dBMG2C9oGDAyrDaCYvB64lyuW1VdAYKZIk+JwW9P8JOazwWmUQlBVAI5eUAlY/ra2GvjPpT2cxlK9Qovv8AI+wUaHp37SyFreMLL022EFxunn3CuHHM1kp6wpYnmYkjacR5Xhru1RVAPthmaD0WxI74J5HKmjmKi01Z61N3CqoBUrBGrVO95Fr2wOyOcKa2UgSpWCbkNbbrg6PIMzHBEmpryzi9Wp8hPjFbhfFDRFQqCQ1Nqfg6hHUbdY8DBLhbUqmXqrFQ1Vpswg25TO2xWN+0YS4YZjUKnEqsJB+X8sT6To+mJ+F8NWpRLl2TSHJOoQYAgRvcyJ8jFDLZtfaOp3DaoAtpjT8t5/jhbAn6RoIAB8y6glJ/w/yxIZNJf8n8saZ6f4aiwZ1JDIwNwXHUctgZj6Y4o05oIVqks5ZNAixGw2Mg/TCih/MYrj8SmrSpxTpPe+Iq9SGiTjlWvisLUkLXPW+HVKrUkIp0LqIlATt15N7z88dUjUaYpZe250eI/c73/wBMI2X9Z11EArAAER2+uJl9aVl+GAfr/XHnnQ1rNVHB1l71zVaKYZKa8xINO2w2PKMLPDWkm+OuLcdfMRrjlmI84F++VWQSL9PlitEbZtbmL3ANYhzK3c/X+WLaWcDrpP8AHA/hQYn4iAJk26x3wTVU0B/dOouUDW0wFBjaJvifUXMr026ZrMVzrXvpOK1epzD5HEuYoMGVjUkNKhuWZAB2jbHH4CqwNQklADzgAxBA5gByiTY4FVAqEzEyhmRLKPP8jjmsOZR88W8xkoWlU9ww5YBosNNonaTiVuAVyVdVqNMwBTOoKBOuI+DpqxSDJiJUCc3yXEFVeYjFoUYX3TUEM2iPzSBMxERfEFagQnuarFyo72EzHbBLzMYSiaJZ9K3JIUfM2/niDMhqbMh3VtpBE/7G+CPBagWstRgWVWkWnmEQdO7RZiovHjAevVLs7E3Msf8Af1xQLk5qS5XJl1d5A0AEz1kwAP8AfTEtLLzMf7H/ADg2/CdGUSmgBqVEWrVNiRrchBPQBFLf97GuOcMWjVDUyvtNCwpJE+SRAMg9enbHE1OAuBzQ0nUROnyR+oxIXbWCsqwHQ/Wb/S2Jc++iUdWBJ22I2iZ6HFnJQyVHbSpIEAm8bfxGAs1dQtourkCVqinUWeTeYvODNDPVwvKSQbzB/ocTLkRqC9NE38nFahkJE6evfCPVUxnpEGQqhD/THHuTTKj4pMD5Gf54kz1Nl9ueQ1ACCSNj13t1wXy+hKylP2VRU500tqJm5gmdt/F8cCajjWYO4dkWrL7jMESdJ6sL/ERYR9eoxDmWUU0Xlc0qpBIiSs9bXUmI3G+K9HP6Fek1pIIYbqwP/lO32PS9AKb3MDe38cPC5zJi/iGRSWvK00Huay4TTYrcwumDPdewBGxiHLZujSD/ALLUGgqjjlDSQ0tYsoGx/hed5RpVFQKWLcrBiKkjveAPtsD82+nWoUly7VVYlT8DSU1EyWut+ogk3wL6gTFTVRnzAXC8i349cxkU0UgFLBjKoXWGUzfTvtNiMXeP8UavoFRtQpViyKCPbQMLAyCxAsJPYzvg3naWUp5Vqi1ytR2dNIEc8kwB+6AYM9/kCEqItY+7liEC09BRUlneDMjaCsy3iYwkMS1tx/eYe0BSBzFH1SlQ5hnYiXAcadhaIjxEYBot/OPRslkqNQmhmFcR+ZhBpkA2kGdJm48DtgBmOFpSolg4NVXKMJBBF+ZYH0kz3w8aqjpEWdNj1GBc/wANfLuadQAMVBEGRpYWIi1x9RHTGsotRWVRyM9gTYEONNybAEE37E4ZKfERVpNYGsnMCwJlAIMbwAOa/nAvPZPM5kmp/eAcogrqAEfknVFwZg7m9jglc98TGUdsyiM2afuKCDI0Ei8gG8N2kD54Kem8t+IcUtJOqY/ZhufTyzN4nfsMdZHgdQU6lJqa+46ypYQV9sgmCR1mIH1tgWK4SkNJYOSdY6Ry6YO8/FP0xhIcECaBtyYaTiOkVKVZFYU0YKpUcjzuIsTJ8454YwqygNNdCtUGpBEgCY8m32wHyTtUVk9vWxEghSXEdBFtMXMjpjOH1m0VT4UW8sD/ACxpSxMD0eMQ1xbh9KnXCA+7NSm2odFYSVImJLT/AKYs5XKj8RnYZFRUa2noTso6HYH64t+lsxTzPEKf4gLpNPl1NA1qikEQQJkEgHqe4xHw2tTnPO2hyQy00J551CGuIO8zJuNsJOGKeBz/AH5Qw95qAaVTTzSJkiOtgP0xa99mQuZKqQCY6kEj+GKGcyTU+Ztrgd5AXp9RiuHqeyw0sUZgdUcsj/kYfQIuIBNyzXpjXpBETEja/wDzgvnMtTbOUUanyMFHtquktKwIiN7GZvGK7+ns3Ty4zBoOaDKCz6eXSYIuNhYCcdcYzy5zNyKcEhQopQPhUE+Np8zgStn7xitQ+05rZcUGUko61F1hd9KknTN+vg4kyWXQ5OqSGcrUUg/lWYmwN/r/ACwJq5pq1QwAoiwFgo6AeBi1w3PacvUpknm+3wMP/NpxoTFEzC2bAnKZlfZFMhSA2tW03G0/m2MbHBHMeqq75QZXWopC1khiuouFLapKhjt4GKVHJHRYjYdfGLicJMpJH7QNEXPLvYde2FlwDDCEysufX8H+HIJPvCorWgABgVje+qd+mPRKn9tKyCmXIhdMFpG47AThFzXCzSLXDKpClukkEgCb9D06YPeh8hl5qValVdNOjzqVPKWZeoN9oHcmNt8JBEKs5gDiFel7FdHHt1XqCpTXQRBltSzutiAAbWxC+epPlmjWzqASNK6VHWDM3626DBnj75evRFVdIdDpMwKhBjmBBIMSBBtufOA+d4W2XRKitqWrbVYQ0SViSbA7957YPTfseYDp3HE49Lo4zI0VDRIRocbLKEGSbLb81o+2LNb0w9BPcT9t7pKU1Qa2JF9RWLqe3zOJOC8DrZotTRobSoUNIQrqhtTCAFG51TJEC+Gxc4uVgUSFpUgaZqaeapUAghLyL3JHeDYA45ywOJqBSOr7xf4ZlswdD5wHotNQFFRiJ0hgIJiTAmb7dMUeK54QBUQ8zGr7cjStwqBo5oAVmIFzI7zhqo8aqUHpUqpB+N6lMGdLNdVYHZvhtNusbYp8JyVHMGtyNRp1WVW0BdLaDOhFu7EmCQpAH2wIc31iEUx0mCOHZN+IVKzGiXdqfIRA2I1PeBYQLzEgdsaz3pCrQZi0lJXmYBS+45V69p2x6Cld8uAmVy4V67gB6qkcsEhAIO0AASRckg748+r8betUc5ipUYSTUIO5AhVWBCLIAsI3ONBJHTMxfVCBMGoeygD7f1xNk2GgYrjPalq1qwVZOhAbksl3t9R98EOC8LFSirvU9onZSt46G7CMRPpECVowJinW4ulajpqiHURSdRJkRysNU6SJ6bxHXEPA83UqV6YQF6ikFDq0lQtzzmwUDqbKPtgZWrkCndgyTcm28jTaQB8zft1n4XQ96sqkg6u/yJ6dcelQUGeeSXMNV+B66hGp2ULqWpTQsHnba3LdTtOm0YI+mMrVNJnaqRQYnULaibCW1KZUgEddj9buWr0sjmytFmINMHmYDmJNhEi4gjycA8/m6gaoBTAUVCGXZgGJK2kgjsZNwO4xOS2pgcYlAVdPJOfEOcM4M4ogwC9JvcKyCQjGxUTJIMSd+nbC7xXirVGYMxhiWCzIvaY+QE/LDV6N4vUZxT9vUGUoGLBGA7S1jcDaY7YGcdymeqLWf8I1DLTrZWULYEbFoqMSb8s741BtcxmudMoChx4lSlw78RlkdnWnUWp7et6lnWLErBYFNp6iBFpMWRqONdNSlRJPwk6S8QHDW6XCmxtIOOuB0K1WnU9vNaFprPtgsGO+wW0DrgwuaRIWm0VKlIg67gsqgKoPLEgEAXFgAdsc7myoz/1EIg5OBO8pxopl6SUXCVHDLr2DuIsx31zEahBBXocCRmfxAbl0+5yVgqnkYSVqqAJAs2oDoG7iIWzCZmgKKUwjUkepUfUIePBgkiwjUTuBibO1UoBXRw1b2xD0HMAgQS831mbkRMHbGqgTjm5xffzxUAVMm1BgXYHlJXQytvsG3ETup6YZvS3pNqpWpVQtrSUdG+E7ASPzTbScCc1wGuaYzT6XV26MCdR/e7Te/e2+G3+zr1OtPMpl67KKbIU1TyyY0gk2HRZEfl+eB1SzL0H5zUAU2w+UHZ+pVyzsuZOpUZWUOwLsIs4WxMbEyPzA3E4q+oeF5etRSpQKIzamMKx1EAkiZgECDt9ceoepuB0WqaqrVDpBXUh06UYQwdoPKYFgQYn6+Ttl2pZuoKTlKclaZJvDAqQSBuBqBt/XAq5KgcVACAOW5uE8nwLL5agucRyXQjQrdbQQwH5idUQbW8nCNxdAajOqaQWLQJhZ3EnpNvthv9TZgLUSFBRVUVaYaF1i0giJDCOYfW5xBnWakPcNE0kqJClSQNDbqxIPuRt3FpwzRutx7zdWgdo7RZqcers6VC+pqY0KWAML2giP0w5cH4e+dyFVqhQNRLmdWhmZhq6CLbQYB8b4XvTs0s2CKQcjmUATYH4lBkagNiQY3iRgtw3J1DT9lKJNSrr11Kp0BTfSAWIWCJYk3kgdMdq1eOYKefMXOI5Rk9tWSqKrE8rTBB0hdM9SdU/TBT1B6Jq5VFdaq1ldT7gpBv2cQYe11vvtY4un0PnGNOKYqODpVVdTbxfp+m+OONJmalOnqptKp7RgyW5jeAbcukH5E4LfdbSKgVXIzOfRvAhnapWs1RaOliWEwGtpHadzfeMCPUHDzksyVpOzACUqFdOpWWJAPzI1dxhiocNzOUqLW9sOqlTpDq2rl0kEISdpExbC5neGV6nMabW7iNzJAHzm2NU7msHE04FEZlfg+Ueq+lASdv8Akmw+uGKhwjNUsuaftsVq1BqUJJGkgLMXFyYBjfrOBfAc01KfjAI2BIDWsWHUdRhjynqKoTRAU1NBZ2UDlaN3C6QiwLWE23k4Fw1+0amzbzmVqfp5/wASuXJVD1k2AjVv5Xz4w3DJ/hqtR/b91FUENpuogsTqYmACL9rbYVuJ8U9yoHd9QIVQZMo0GCOi6WvHbHXE+N1KtD2qzVKbtExARksBIjUdiZm5OEBWaoxm2gi8TMxm6ObSq4Qq8rJGw5bAAmJBmwHQmwxFw7hy5ZalLPJWprVA0mmQobSSeYEEm8EC0XvipWpnLhUjUhl1IIgkgXYqSJiOUNaYMXwbz3qEVcnVSpRWrUC2crdViNSzezX/AF2w4rs/jxABGp/LkfmB6Ho+vmmQ06apQPws1QQVFtwZ+Y3+ePQKXpDLUaZD12q6AGhY00w8ISqiSCTGk3M7SZx57wP0fVzdIOjy5qaBRkA6Y1FpY6QN7EXg/LDXxvKLVotk8tWSnUpuFNI/mWmAqr7gCqdJ1VG+IzNzGMfqNEzF6RgQFxLMalqCjVIpUBCqr8x1PA8m0z0tbfBap6oFX2zRR61dE0IHWmq0y4ABBBglTMSOs9MCeHenfYNT31RVCNoLnS1SCLhfjUR3A3H0oZb0s1bT7D6X0+617ASDANuYSLdfmMYCB9O8Ign69p1SzmqpVNQCkxBMKSTqAiNTTBLXJJPXwME/SVcZYmsxUMw00kBl7yC2xIBgKBYtOKnD/SL5qtSU1VIqo1YkatSorMCWWxBlTE2PQ4dvSnpalQL1jUDgXT9nBXvyyRNoBHQRbB6rKBUHSDXc3VNU01pVE9oEE1SotediN2Ji/fCDxPhCrQNSnUmnrKlDGokRBlSdVj2ETHfBT1R6i/EsPZqoEVNZDNB1G2khvicCORQQCSJMSFrJcQGkUmYhXeSZPKDAJ6yY6/xwOnpsuRCd0JqoX4NxjLghHclUUnL+4OSm5uxKrIkkcpM9J8T1BUDNGUzNYzzPoZr9iYP8t9sA/TnBnr1yyGki0COZ5Kkza2/SZ2GNcW4nm6NeorZhwSxY+27BDqvKwRY4eK3RB/jL3CKjZmKBRVpkQsiVSCCdLVCxW/QHqcQca4OaAB3KtpYqPhINjqmYJ2OL7516VcVCSRsVBgC/5SBAjpYjxfF1c6C7CoWenVnRMkc3xIezbbdgRvhYDXu7RrFdtd4q5ip7i6zHuL8YOzDo3zmxj/CepxuvxT3CgqqRphSw3KjaR1IGx323wareis5RLMlNnpxGoANKsOovFjEGL4sZDhfvqmV9r8O6CRVqmCQTcQEBYFpiSSIiYGC3gC+0VsJNd4ZrcOyOoNRZywpqyaWVTFxrLMTNQ76RB+eFnhmVrVKytVdSjFru06gjaTImQCbX7HBahWfIPUyVfS6tvAGlg1wwY7fxBGFbjb1Q5LjSd1tEDcR4gz5nzhOmGNjt5j9TaKP4hfiVcZZ4CFQ4Yg0rRBgMtypYbEdYGxvi/XrtxKhSWlSqPWpyalaAqSADpnpKjXLRDBgPisFyQGbo/h9a03QmrSZjIuAHpT0LHnEztGLOY9F5rK02q+4G0iStNyG0i8xEGNyJONtUwTR/cE7nyBiVeJcFWhTXmc1mMlShACkTILAE36wPrvijwjKnMVAmkkdwdMfPe3yvjnLVKmaqLTBZi5glmmB1Mn749Jo8PyWWLZf2P27uBReo2oKGPIZFj0JAEm+2NfU2DbeYKqGa6xFPinE19hKREIGK1TTFwVNiACF87CY33OIeH0aOYZHq1/YYyrOyHRVCAFTYQG2DSYPKdycVvUvBWoNUDclRWh6V5BFtUxBUm4MzBxBQ47UbLDLOFWnMhiskN0IO4tymOmDCbRQmF9xswxnP7RM4akCrrUyigCFA2BC9PrOGHhfEaFTNZnMsCqi2mmyhl1QCSCNrAE+MJHAcnIaSfdDhEWARJmWn/D2G/wDFm416cqZWhqZrOINMKCYAiQwJBtE+cI1At7RiGlg5HvB3HKoFYuUNSk267wD8LowNiRa1pEGdsFuD0uH0GUVa4r02BYJURhSpjTcEXBrMREkwAOpNhnoetTWozVqg1IR7KmVMxMsQOWnEd+aLdcC/UmWVMzWpOaeotqD0zqS94BG6iYnxthwAvaO0WTjce8q5TMQfcSADJFNCQ6gk2kg2AtM3ti+ONvyg+8LzdwwnvHXEXpbMS60jTXqWYC8LexjabdcN5rVKkJOqTAWB9tsT62ptaiI5QNoNwbT9Q1gQRVYFTIIUAg/OcRVOP1ZE1Jgzemm/ckXO+Dv/AEGqCJpQCYmFxd41wmjo/YKCUOlhElhpXm/8U7d8Sr8SowIewNmKOZ9RVNLEsO9kAP8A3TNj5wHfjmppivrOzGN+hvP6Ybs1wxkUF6YAbaw7TcdPrgpwr0xVzVIlAhS6zqUFTG/Q9cOXVAGBF0rG7nlgc6pLa2Jux/3vhj4bnqeXyxrB096orUwisWaNRJNQEQogAAKRMiRgDxrhNTLZhqDqBVBCwNhIEEEEg2vI74n4blaTB/ffQyABEAMuxMSxAICKOY/mOwx6DAMvtEqSpsQx6N0ZistKqGakSzBFEF6kdI2gCZsBHjFnj618y34TLAstOqVSnCmoZmCKjDUVHMILQBiDgC01qqAaxqVnNKlC+2Qlv2kmQQbjSu0b2vf4fw2tlpzNKWWnUJSpa4nmWJlj1mMTudr2I3/AX5i9wzJ1artlgpeqOWCDqplTzabgATuDbG3ylUVhrRiayaqJLAoyk/EzDcAbixBiww5ekKlLLU8zXrKBTkKhPM1eow1SSdwoggCANU73wM4v6pp+z7dFKartyi+kkMwDbqJ8mZx3qsxoDEbp6K1uZuO2PxCnp/LBnbM0mWi6BpRZIqOdWxLcqqZIMD5b4G+lPUlKmCuZyVFypKtVsKhJJ6NKuZ6yMDMtTq5YrystSuFC0y14OzsB8JN9KnpJPSS1P1G349aNSmgCPqGkAwoBiCBzdxF58jGEHT9x+YBrUojEAer84/vkJRbLpWRSEtzLJM26E3i2wnpiThGcbLqjM0sy6QtwApMamgg26DrGG8+oqHEAqjKtWzK02G4VafPIjW0tI0hpN9hF8K/qLI06eYAd6hcRrDKFhoHRbaR0AnYd8OUgjaRFNYO4GMfE+KHJB6NJRLrbMH4gTaDpE6NP0FsJWa4nXBWlVrPcgSzkJB62MFesjBGtxN0phdAM3LEy0HafpAv2xYSj/wBh9xVLEVNIDqCoBAkDVfzA3nxgFT0/eGW9Q4xBNbgqM2qg/wCKIE1FVXBjrdlHLsJ+I3tgXltXugLTLtM6YNzO0C8eMO2R4OMo+WqKzVadZl1hAyGDAgsNlBbobx06ei0KeoEg+2xNoCv8rmfGO9esTDpDk4iF6J9IV6Q9xzoNaxQi4USZbs5Oy9pnpg5mstlFaPwWXcizNUR2YsDBkgHtglmuNLlKT1HqGpUTYONIv+VQIA63++4x57XVWOqrUYO3MwHQm9773n64A/8A0Nj/ANjNPApv9VIXy8HmYRa2wI/3/DBL/o1XL0jran7TsjEI4NS1wVMEK0E3mcZxH1NRp5gVcvTA0AqmoTKxAMH6mcUc5w6u6vWakBcl5sQTcmBH17YZuqs1A237wnV4xqqU6NB6lKnHNrbUTFywi0n7Tghxmkq1KdZaz1OU09LwNJ33iDttbCjleF1DTaqIAUE69RmIvsDHbpi1kOJ0qtP26xeQbMCJG9xtO91PzDKd1lNzY4HMaH2KbGTxIvVmVqMRmBD04CtH5CP3vmepwLyXHSVak5b2ip5bfEASgBKkqNcGB3bucMztUy9QBUWoKikoaUsrqPiDIZPzDC3yg4F52sntBDl6QglgUgVBMnSbzpkzF46YoHSAAJKSWJLRdycxDDlJEld7HpYwYkfXDmPVDNmaC5Naj8uhqbAc0ATYbEgSTsI6CcKtbQVBRWH16HrthiyeQXL0HzFN2WoV9ttRBOkkaioAsbKN9m+hDWCkZh6RbNSvw7h/t5iqtNYXVYmPh30zPQGIB6Y16gzNQClW31K1N1IleX4SO55jHUFDiOlxFxlHLs7hjpEEcjbjyDF9rwYPY36azOSzeWbK5gsjswZaga/uDUAQDygQ0FfzTMzEAqkHcR7QnYbaHzk3FPV4zmQAfLVambproeuqjSFmQHsSVgTeCCJB3wg1cwTyEEPMQQDJ/jj0lvS75ehUGWSkzMoBYM03sJDE6Wv+9EnrhT4RwoDL1awRqldX7MRSUDcnrLEyTt7fmcEH2g/iCUGK+s3wakorpSc6KShlZ1IHNHNvMCYE+POGTgXF6GYNTLZopoZTTSrFhUBswMmxiQZGxHzW/TiuEzFbL3ZRGnUZvfaIaI23PY4DnKVHbXSFmN1F4bsB2Nyv1G4xioC1nt+4THood/1H/JejKtZ6lPNJVSFPt1RpZCwjm1C5UiOgHcgjHmvEuHulc02ElWIkbEAxNvyn+eG/076xfKBlr0dVtBY2ZV1cykHdbbCIP6As0NFXXHu0tZNJ4MEC8TFiBFj2wQLBjf0g7VIH5jH6T9LsWaorjSUICwQBzAefOCea4SyiSwUd1md+kjf52wNyPrNhSU0qaoDy83MTpAMjaLtiz/1etXqCm7UwCRNoPe17m22PN1PV32aqUjZtP1jNQ44n4dJYMSBsNMgqfygmP3TfFHL8elrZZac3DB9rWEajad8d0+A0xTg11D7e20hrmO1u8kDHD8HAe9QSOgqC0nz8umJ9mixMXTAVLXHM4KiKKj01XUJKEs8THKDAm/XGZnhlAhPwhqtsS1QgA/QD4u/TxgfmuHaoAqqY71F336x42nfFdKtVKcpXyzBZhVYloWIkgwSQR+uCAKJSH7zdNReYpesaQXOFF+I82pjCwwnqPmP0wCGXUQXZp3t52wweqeI+6EqtTTUQU1X6AMAZO/MbeI6YXXcyZ+I/oMez8Pfpi5Pq/wAjGrgXDqlY0aSVXanWSojAIXekqnWVXtrABMRYnBT0Z6p/Ct7cqNCkKzC0kyRfY+Y6Rhc4NkjW9tct7zVzJJ1Ko5bwhkEmPymT2wR9P+n8zUramSpTWnNRmqgqCe0tvJN/E451DAgwkYqRCOX45RevXqVKNPMaNTpSa1NidJYWG45ipA69sRUOLtxINl8tlctQAGvXZRT5hB1aZFyR5k4NcS9PxlVqUrEMWJ2Dkk7iLKZ03wu8a40USpUpn23r1FLFLEwGBFrCNMR1LMeuJ0PYCMZRzcg9Pe1lKtatmaobMUA/t0zJU1By3YTJkyBt1nEPBK/4rNA19bKiszAE2N9NxccxG53+eLvBfRrV8nXzFYGkun3Kddr3SZBWJKOSObunaccem+J08nQZqdNqleob1Gj2xpmABBLKDcm0mNoGKNoa/PEWHIoduYMzOTqg+9OiqxJ0KSDp0zO8z1+oxZ4fna2ZNOjTFWpVIj4yxMD/ABHbwMGMhxBMzmKVR0GijD1WRQmwgCZ6tb5YJ5TgeUz9dzQ05ZgeVbFXiTMTIMwAVnqYsMLDlTTCG6Ajcpgr1N6ObKOq1apcmC50hQoY9JPMYv8AYY3xDirVrovt5OgdNJBAMX5mO+t9yb7x0xSpUHzT6Qj1CJ+J+gtJGLnFPT1ZMuEp0HDhpLLeVIHKFFrG8+Th495PfiWuBZ8VTBWVVSdTA8snlAGqB1iLnvi1wfMcRqZj2qJRFgmXY6VUDeIMqTYWse2LD8dy1DL+2iuhiGWOfV3Ymbnv9tsR8M45WoI1SuoX3r0UZiXVQCdWi5ANoYwD0kSQl9K7YCPVxhTLHqTJwtKlna8FX1F1BZdNpUKALzBne8Y86zmYUOQAzX3Bib74v8WzVTNOZEPcqNXxARyifz9Re9xvvDk+DUFUe8tQ1Dcw+kLN9MRuOvmcM0xQzzFubwOJNlsiaykTzdLSRHc7x0gYa/TnFKVJatHM1dAUkOxlgZGkgFRPftgxwv0KtXU+X5dNirtzc3UMOkDrE74Lca/s9y+cy4UoMrmkXTr0jS9t20wHBN5HMOvmQsHweJVnSyOZ5P6i4W9BFKVlqUK8lHWQr6SJlTcEWwHy9NmIAUybCCL4auJ+maXDadWnnT7uYen/ANnRCTTAeR7kwIMjY9hvNh/9nucprXIcAkxpnf8A7sbGYuMUh6Unx+ZNW4gTeQ4vTywbUjPmUbkJeEUFYJ5blp2vH1GM4dlUztV3r1KWWB30qSGPUwWt0m+Cf9puaot7RphCTq1QLgiBczqmSd7frKjwbINUdVB3vHbzgFO9N4wYbAq3pnMN+oOAU8rQ5KpqhidLhYBWY+Vj17xgbl+ItUQU2Z9G9gSBA3IH06jFz1dknU0g7modJVTH5Nx0HWftgdwPh3vMKaMVqGYJMLsT8+kfXG6Z6NzG/ea4IbaortDvE8pTy4V0ZauXzKQQLmm4glf86Egg9QfJOIeE5XMZdmzK0w65WopZhBXU2xBkFgwg2vEG2BmWzTCg1Ioh1NJLfELbDzIBnpfvgz6b/FkPRyhMVRzqHAU2IvqPYn74cx2i4gdRqT8PqVeJZh2pGnlmp0ndtNtZ2A0k8zFiJPTc7DF70x6mbLhqFMKUQc8xzSObc83b5DAXg9B8s9YErTqlDS0lgCDqG9+kT5t3xRzGQCVW1S1MGLeBF+vnEzKHJXtHh9lXzOuIV3UrQpqaQ1zTCNAIZpXruCBDSL/fB/07x96K18y+WeoYWnUrESBVkjmUxGrlBA6rNpwKzdAZipT/AC2VVm4Inqd5EnpNtrjDlxH0nlspRr1M5nfdzGksKCvpZ+iapJYzY2i2Giiu0wGJDbgbnnfqT1BWzVTXmYnoFEAWAjvsBuf44m4JmKd6Zr1KdJyuqnGoPDC8mytsZAGxv0wHrMN9xOxOHL0tw6lUqKXyxUItg5JWImyte7Gewv3xuoQqzEskmX+IZnKUqYb25okymjeSbyGHU9ZwKbj+S/KlVSNiFH+mLnrKqGAWLTbthGq0DO2J00VbJv7zvUNRifimVNQuXrz8un3xdT1DlLy1a/j/AN2FGnS5TYziL2j2OGegp7md6h8RyHHMn3q7z8P/ALsQ0eI5EH/5hHmmCfvOFetS2gHbHWXpy1xjPQFcn7zvUPgR24rn6T5MLTC6RLp7kAk9QFg/O5GFY+k6/wCHGYIApNBVtQMyY7zINiIkQcN/pnKrUpqDNpH64qcU4V+yqUkB1qSSXqqtPSL2UwWJ8+LYFGGn0jz3hAepZ8QNwji70NHskgTdSYFWd9QB5gdvHTHofBa+VfLM9Yrl9nIZydpGlfzFbWB3JjHlfCeMVMrWp5hI9ymwKg3HyIB2Ithg4nxerxKjIy59ym5dzRVTIe19I1C42IMyTPelxZi1OJf456ybMVQqgUtVQBVe4CkgAmLTHSO/ibOeoZeqzJTGoWcI0wWHQwZg2nz2x597RnYggxBsQR384e8jmn4flHNZStTMEltcMzLFpQy0SSdhvfphGppbRaR2m+49Uv8ArbJ1kqJl0Y1Q1Fah5gFLG0DZSoIGlRsCMKlX0rmCs6dAHxMzAKD5IJ84jKvWFOpzkA3tACjqo2+EATfbwMNR9W06mXk0RUbXpVXK6YAkkkLqN7C4Fj2jBqWUUogMAbJPykXDKa5bLhBrZ35mhbmdzflCARvIjvOFyjw/NVC5y1Gs6hzDKrEDqLi0/XDzlMzQqgVpKZamQz6jJfqaZiEI1mLXIG3XAyt65zNWrTy2Tb8PTLaUVAshbkszXiwLW2HfHK13icwqhAnA29hfxALFGXS42am4ufOkxY+YwXpetOoprB7szffC3x7iTpWrIhKhqjFvMmb4AVc2wiCRO+DQE8wHrtPQ+Mccoo3vLUpV6gAVVZCFpn94BpDxEDVtJMbQp53ibnW9R5drkydR/mBH1xQo1wUU6mZpv00wZEebdfGNZjNmpUBqs7qDLS0sRN4JO8YMYxBOcxs4Pwhf+nvXqoUZy3tu55SOXSVWL9RvsNsLPEMvVSoyFiSpg/8AHT5dMGM36q93KoVdkajXOilMqaUSpiIBQwL7/TC6czUMkkyTJtNzcknvgUU2SY12FALPQvS3qKplKy5hKjVKFkqodwpNiw2mb2+XXHrS+q8vXWKZVyRbSQRPT9cfPOSzDU3UwGA+JSbMp3B8EYd/Q/EalDNOlCnTqroFVRUswUgGA++q8dib4Tq6YInAkm4zet/7McznWDo9IkIFUOSCsEkgMARH9TjzjjH9nWcyQNSpRbQN3WGUfMqSQPJjHr9H+2HKawjpWQzpOpRYzFwGnDDx7ilNaR9xwilTMkAm3TuY6YFWKACCcmfPq+n8znWLEe46Kuq4DQLCe5+cm2K/CsuqZmKUsLqZMGOpBi0G4kHa++C3AaFSlmXWk5qNtAIGpd73uw6xI3vgXmqBqVKlZSBL84B2BiGHcEyPt3GCBYk3xUcQAARzC3Es3Uo5g5kaa3tqUvcBiLMRtcwYk7Gd8LGS4g1OSraSSSSAJM/y8DDdwPhb5lKlJNIqmmWjqyiAbbSJm8bW7YBZ/wBKuMpSzKSwYsKigf3ZV9IO91PfvbHJtApvlMffe4TWU4dSzmZb9pTytNxPPsDAFjtJa89JxW9OZpqFQkzY3uREW6b479McH9/NUqdaotKmzc7swUBRcwSYk7DyRhx9a+hMvkb0naqKglFm99hK2ZYkzE2weoVA2nvFITdjmKHG6TvmSQl3hlC3DKBGoHdgYNzfvecC65cORU1KT0MjHrGR43QGWWh7SaQukGJa/Y/EDM3HbCVx/gdZ6KVBTd/bDioYlgNRYMwEwLm84Rp64DbartHamkdu8wHldQK3BVTtMW84N+rPS2k06y5gVFqoCGueYAalmSbdPGFdaY6zGL4zrhSEjSBJH7o+v8cVGyRUnwAblPJZQvUNNmhisKTtO4+QOHX0lweuCWqVAFESASW+XaNpN/54W8jWQsGdVaBsdhaJ7W84ffT5XSoDAajZdjt2+QnCNdmGBxGoFGmxJz2g/j3Cy7SASJ/SPmP44HJwJYuhOH38GMYcmO2J/UMUDU8/PAFn4G+3+uJDwBY/uz9j/wCrD2cqMcfhRjfUM3d7RF/+HlH5Gv3n/wBWOH4EsWUiPB/9WH9coO2NHJjHeofM7d7RZ9OcPZJkRfFD1hU9tialM3+Em6GREkg/WIw9UsuBhY9W+mVqgvzAzJg9SImDtsNoxwYbtzRmiWLbV74nm1em7vre8KLxCkAQNom3XrGLXCM5Up1gUrmlJALoTIBNyY6Df6Y1nqbogB/ygFpaBAjTusW+fTFGnUMwIGPQFEROQY6cTyj5SqzZINmVAn8T7euCRLw0FAZMlhJG02wnZ7iVSoxeoxd23ZjJP1Nzj0D0n69qUMiMvTQtUVzAAN1Ykz9yR9sBa/oh6y1MzqSmWJZaN5mbj91e4+m2AVyMGER4isDYeBGL/HQlE06NOp7g9tS7CCutrtpIswHf54q5nLMpKlSrdiIP2OC9TglOvSapSp1FKBVYbqSdyGJiJ3FomccW25M3beJAc/7Q00ajwRuDAPgr1i+8/TBz0UdPv5modl9sMQJ5uZz8wg//AKwu8F4S9WstAwjExLWA6kn6YY+PZT2qYytEt7YYl6rqVBmNRi5iwHXlX/EYFzfT5mqtZivnMz7tR6h3dix+pnBHgnpxM5mxSNT26YBLsBOlRv4km3brjKDJTBRRRrsSDrEmOkCQPnt1x3luL1KFUtZXIKEEARMbA7Hzgs0anDaSCeIb9QeicpTVhlK7F1X3NNRgQyrOqCAIYCDHg9xhK/6WzmFIN4nv8huZw3+ncrmM2ay6dVNk0PUBA9uTO/XVFwO2BFD0rmUr1AFY+zzEoROxaR8grEnpHkYHTJBKscwtSj1KMTdT0VVy2WOZzHIC4VKbSrv8lIk/pYHHGV16AQyKDcCP9cMlHNcRztMUTRq1leNLvRuIIMhyoHiZ2JxVb0iyctTMBWG6hJ0+N98MUmsxTAXiC/wdROgM7Re3yxb4fm6tAl1DTpIMgRBibfTfBvM+oAcsuXCU1CrAIBMH94T1mTPnCjnXIaA8j/e+BHVyIZ6SCpmuIZ41ape+pzqPljhk9TV6lfOSzggoNDtygKF7H4ZMnzv1xS4FwlaSfiawkTFJP32/p1J7fO28txp6dVqwYPrPMjAaXXsV7duo6YXe40vaFVZaWPVFaloomnGoLpYrb4QNxvqMm/06YA5fO6KgdbxYg7EHcHx/z0wb9U5PLvQXM5YlZcJUpmORiCekRsRYQRBsZGFdaZ6Yai7VqA7bmuNvFMmH9mtlSw96UZQYOpYsTIAlTfpaeuHDg3pPP58xmqjUsuIBA0XiDCqsgG12P64UPSudy9JNVeo7FKgcUlAiUEzJvDAlCBH8MHONf25ZhtS5eilBdgWGpwPkeUH6HCwLNeIbGhuHeUf7Q/RiUM+lHLK2h6QqaZkgLIYySTfTN+pxVzGXdmpqj6UpNokfvbsRO8bAdhibh3Fm/C1czVZnzNZtPuOZhYBUDsN3IHZcU+I0fcRAhI9tSQq3Mm7NI26X8YSx3Nzx+4Sggcc/qFeOcXp0PbGlaitIqI0EtBFwROgjx9QcE+GeoQlJnoKKtIfGCZq00NiHQ/3lPoHBjo3lJp0zmkCqS1dBZZu67koOrjqo3FxtiPhZrZdvfWm+lTDHSTT5uUqx8zEWxw0VK7W5Ex3s2OI+eovRWQr5dcxRdcqzgMAwKqQe6E8oNjKyO04QMhwsLUdQ2ttho+Ejve8eIE4O5biM8PdXR6jhiFLCVpIQIIaOXmLQLb/LA30WIziKxDe4CtpsYkfS0fXDBuVWvtAIGKzKWa9N1Uh1XrOnpbDh6Q4NUpMz1VAZ/wBAegn/AJtgnxnLstZEIiw/U+MEVPbEvrs9iO1tEaaIe5kpYnGla22I2Y40ahwElkgbxjA2IVq43qx0yTa8cFsR6vnjZbGzpLrxDnqeumw8W+mNz9MYTjquEjFWDDtF/wDDI1FpYU2BHOFBJB2F77+cecVsmBWYLJUEiTv9Ytj1HIclZl6GR/MfphePF8sarOEqs5PIAeXsIUDfwZw74ZjtqWfGoBq7hwc/eWPTX4bKLqdGeuRufhAN4Xv5O/yxBxXjnIdO2w+Zuf5n7eMDszlazc+kok/Ewg/W9vnhq4t6LoUcqjVcywzDART0ggTBMCxAv8RIE4pxeZJmoncMrPU9unXqrDuAqm5UExM307+fOPVG9QZbLZf2dCmmBp0qLEGx1dzvfrfCUeI5fIwFRKtYEElTquLgGoCLAwStOBYgudsL+ZqV89X/AGV2+IooCKoG9rAL5OMdNxvgRiOApWsw3Wo01HuyBoGpW3Om8X6/unyD3wH41x6nXuNatAA5+XrMrFyZI3xcq8OMPljqBKl6exsbsgIN9gwHdfOE8VvbYqUBYH5/bxgNFQSb7fqbqsdoqWqNNKaF1ZvdDjQB0UAksTO86QAPON5/jdXNvqqEO+kKXKgGBYSQBPzN8YxqNun3IGCHp/hqFnFdinIxpMosa0cqk9FO32xUaGYgWcR0yHCXyuUpBBK1QK1Q7ESBOruBsPke+IOH5p2rVEpA61Mo8Wm1j4Ycs/PoThay2azedIpIz1G0gBAbBEFpJhQBO5774bPSvBa2QpVK1SpRYMVBg6jTN92iJ5gOWRNpEYjfT22xOZXptvpaxKOV9U5jIAJnMsrv0qggM0d3F5A62P8AHEXF+J5Coy1Atcs6BnAr6tLkmRJEztv3xQ4lQqZtyvvBy8kCZ51+EeCRNvp1wAydP2wVeQ03H6Yo06+sTq7u8lzLH3Cq6jeFkXN7WHXB/gvoqqzB8wjJTW56n5QLz4P9cZjMJ19QqKEZo6YayYS4mxbXUddISUp0/wB0Dp5M3Y/LucI0SI643jMM0RS4kxYsxubZG0k7CL+b2nEIY41jMNnSTXC236nx2xYyeXavUFidpjybD5k2xmMwGodqkiGgtgI316VP23DXp0FZLbNUYXI+sx20jFXgnD3RRUpr7hI0kq4MTcSPiBtjWMxMFHpmN02Pq/Wouur0TMGxkMDcEdZFwfOHL0HxY1829bMVVFOxrCpGmqTsCpIBgrM3ggWxmMw9/wCN94tR1VDP9qH9oOXq0BlMqxY6wWZBFOFnlB/NeDYRbfHnfBc01PMB0pmob8qzN+oK3BxmMxpACwLzHjhubatWDuGWNgxJIAHknqcHEJmcZjMeYtS744bXC+AJ1UJxotvjWMwcgmlOOtXnGYzHTJinGi2MxmNE6aiRjuMZjMdOi/6krClLHYqe+4ERbxGET04EOYUVHZAqswZTBBAkbg+emMxmKfh1FGV6zlkS/EKcQ487hlLsUP5TAt5gAYa+KNls5wpMx7gTN5cCmwJvVEkgRuSRcEdQR8sxmKCAOJMDPPauea4I/TDl6BR8tSqV9BBqwEPUqsyb/lkxJiT1tjMZhXxBpI7QHXDHE/S5ZFrPXZaohhK2Ujvf+GEX1bkQV9+mACTzR0YGGE9gTI8N/hxvGYj0WIYSnUUUYBoV1CgtqJ+eLS52QACRpmPrE/PYfbGYzHqzzoT9McDLrUAzL0S0owCzNOAwnbc9JFhiHj/BK2WAAd3pG0zp/wDEskAHxIOMxmEljuqO24MBtmIg6mlTI8HuOn2w65TiuTzCB80rCtGlioENH5r9TN8ZjMG6BoCtU//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1040" name="Picture 16" descr="http://3.bp.blogspot.com/_RRi94RC_M8A/ShNO3f78sHI/AAAAAAAAAlU/LEnU3vki58E/s400/Comuns3.jpg"/>
          <p:cNvPicPr>
            <a:picLocks noChangeAspect="1" noChangeArrowheads="1"/>
          </p:cNvPicPr>
          <p:nvPr/>
        </p:nvPicPr>
        <p:blipFill>
          <a:blip r:embed="rId5"/>
          <a:srcRect/>
          <a:stretch>
            <a:fillRect/>
          </a:stretch>
        </p:blipFill>
        <p:spPr bwMode="auto">
          <a:xfrm>
            <a:off x="6286512" y="2571744"/>
            <a:ext cx="2857488" cy="2057392"/>
          </a:xfrm>
          <a:prstGeom prst="rect">
            <a:avLst/>
          </a:prstGeom>
          <a:noFill/>
        </p:spPr>
      </p:pic>
      <p:pic>
        <p:nvPicPr>
          <p:cNvPr id="1042" name="Picture 18" descr="http://imgoje.viatecla.com/downloadedimages/2010-05-13%20132919_e359ccb1-137b-49f4-93b8-84e3da8b10fd$$EAC3638D-92E2-48EB-B88F-01A1F13BBA92$$F5BB3299-7125-4489-B7B8-86AF65696CA3$$img_ClassifiedDetail$$pt$$1.jpg"/>
          <p:cNvPicPr>
            <a:picLocks noChangeAspect="1" noChangeArrowheads="1"/>
          </p:cNvPicPr>
          <p:nvPr/>
        </p:nvPicPr>
        <p:blipFill>
          <a:blip r:embed="rId6"/>
          <a:srcRect/>
          <a:stretch>
            <a:fillRect/>
          </a:stretch>
        </p:blipFill>
        <p:spPr bwMode="auto">
          <a:xfrm>
            <a:off x="3929058" y="3000372"/>
            <a:ext cx="2076904" cy="137636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 calcmode="lin" valueType="num">
                                      <p:cBhvr>
                                        <p:cTn id="7" dur="1000" fill="hold"/>
                                        <p:tgtEl>
                                          <p:spTgt spid="1028"/>
                                        </p:tgtEl>
                                        <p:attrNameLst>
                                          <p:attrName>ppt_w</p:attrName>
                                        </p:attrNameLst>
                                      </p:cBhvr>
                                      <p:tavLst>
                                        <p:tav tm="0">
                                          <p:val>
                                            <p:strVal val="#ppt_w*0.70"/>
                                          </p:val>
                                        </p:tav>
                                        <p:tav tm="100000">
                                          <p:val>
                                            <p:strVal val="#ppt_w"/>
                                          </p:val>
                                        </p:tav>
                                      </p:tavLst>
                                    </p:anim>
                                    <p:anim calcmode="lin" valueType="num">
                                      <p:cBhvr>
                                        <p:cTn id="8" dur="1000" fill="hold"/>
                                        <p:tgtEl>
                                          <p:spTgt spid="1028"/>
                                        </p:tgtEl>
                                        <p:attrNameLst>
                                          <p:attrName>ppt_h</p:attrName>
                                        </p:attrNameLst>
                                      </p:cBhvr>
                                      <p:tavLst>
                                        <p:tav tm="0">
                                          <p:val>
                                            <p:strVal val="#ppt_h"/>
                                          </p:val>
                                        </p:tav>
                                        <p:tav tm="100000">
                                          <p:val>
                                            <p:strVal val="#ppt_h"/>
                                          </p:val>
                                        </p:tav>
                                      </p:tavLst>
                                    </p:anim>
                                    <p:animEffect transition="in" filter="fade">
                                      <p:cBhvr>
                                        <p:cTn id="9" dur="1000"/>
                                        <p:tgtEl>
                                          <p:spTgt spid="1028"/>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1034"/>
                                        </p:tgtEl>
                                        <p:attrNameLst>
                                          <p:attrName>style.visibility</p:attrName>
                                        </p:attrNameLst>
                                      </p:cBhvr>
                                      <p:to>
                                        <p:strVal val="visible"/>
                                      </p:to>
                                    </p:set>
                                    <p:anim calcmode="lin" valueType="num">
                                      <p:cBhvr>
                                        <p:cTn id="14" dur="1000" fill="hold"/>
                                        <p:tgtEl>
                                          <p:spTgt spid="1034"/>
                                        </p:tgtEl>
                                        <p:attrNameLst>
                                          <p:attrName>ppt_w</p:attrName>
                                        </p:attrNameLst>
                                      </p:cBhvr>
                                      <p:tavLst>
                                        <p:tav tm="0">
                                          <p:val>
                                            <p:strVal val="#ppt_w*0.70"/>
                                          </p:val>
                                        </p:tav>
                                        <p:tav tm="100000">
                                          <p:val>
                                            <p:strVal val="#ppt_w"/>
                                          </p:val>
                                        </p:tav>
                                      </p:tavLst>
                                    </p:anim>
                                    <p:anim calcmode="lin" valueType="num">
                                      <p:cBhvr>
                                        <p:cTn id="15" dur="1000" fill="hold"/>
                                        <p:tgtEl>
                                          <p:spTgt spid="1034"/>
                                        </p:tgtEl>
                                        <p:attrNameLst>
                                          <p:attrName>ppt_h</p:attrName>
                                        </p:attrNameLst>
                                      </p:cBhvr>
                                      <p:tavLst>
                                        <p:tav tm="0">
                                          <p:val>
                                            <p:strVal val="#ppt_h"/>
                                          </p:val>
                                        </p:tav>
                                        <p:tav tm="100000">
                                          <p:val>
                                            <p:strVal val="#ppt_h"/>
                                          </p:val>
                                        </p:tav>
                                      </p:tavLst>
                                    </p:anim>
                                    <p:animEffect transition="in" filter="fade">
                                      <p:cBhvr>
                                        <p:cTn id="16" dur="1000"/>
                                        <p:tgtEl>
                                          <p:spTgt spid="1034"/>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1042"/>
                                        </p:tgtEl>
                                        <p:attrNameLst>
                                          <p:attrName>style.visibility</p:attrName>
                                        </p:attrNameLst>
                                      </p:cBhvr>
                                      <p:to>
                                        <p:strVal val="visible"/>
                                      </p:to>
                                    </p:set>
                                    <p:anim calcmode="lin" valueType="num">
                                      <p:cBhvr>
                                        <p:cTn id="21" dur="1000" fill="hold"/>
                                        <p:tgtEl>
                                          <p:spTgt spid="1042"/>
                                        </p:tgtEl>
                                        <p:attrNameLst>
                                          <p:attrName>ppt_w</p:attrName>
                                        </p:attrNameLst>
                                      </p:cBhvr>
                                      <p:tavLst>
                                        <p:tav tm="0">
                                          <p:val>
                                            <p:strVal val="#ppt_w*0.70"/>
                                          </p:val>
                                        </p:tav>
                                        <p:tav tm="100000">
                                          <p:val>
                                            <p:strVal val="#ppt_w"/>
                                          </p:val>
                                        </p:tav>
                                      </p:tavLst>
                                    </p:anim>
                                    <p:anim calcmode="lin" valueType="num">
                                      <p:cBhvr>
                                        <p:cTn id="22" dur="1000" fill="hold"/>
                                        <p:tgtEl>
                                          <p:spTgt spid="1042"/>
                                        </p:tgtEl>
                                        <p:attrNameLst>
                                          <p:attrName>ppt_h</p:attrName>
                                        </p:attrNameLst>
                                      </p:cBhvr>
                                      <p:tavLst>
                                        <p:tav tm="0">
                                          <p:val>
                                            <p:strVal val="#ppt_h"/>
                                          </p:val>
                                        </p:tav>
                                        <p:tav tm="100000">
                                          <p:val>
                                            <p:strVal val="#ppt_h"/>
                                          </p:val>
                                        </p:tav>
                                      </p:tavLst>
                                    </p:anim>
                                    <p:animEffect transition="in" filter="fade">
                                      <p:cBhvr>
                                        <p:cTn id="23" dur="1000"/>
                                        <p:tgtEl>
                                          <p:spTgt spid="1042"/>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1040"/>
                                        </p:tgtEl>
                                        <p:attrNameLst>
                                          <p:attrName>style.visibility</p:attrName>
                                        </p:attrNameLst>
                                      </p:cBhvr>
                                      <p:to>
                                        <p:strVal val="visible"/>
                                      </p:to>
                                    </p:set>
                                    <p:anim calcmode="lin" valueType="num">
                                      <p:cBhvr>
                                        <p:cTn id="28" dur="1000" fill="hold"/>
                                        <p:tgtEl>
                                          <p:spTgt spid="1040"/>
                                        </p:tgtEl>
                                        <p:attrNameLst>
                                          <p:attrName>ppt_w</p:attrName>
                                        </p:attrNameLst>
                                      </p:cBhvr>
                                      <p:tavLst>
                                        <p:tav tm="0">
                                          <p:val>
                                            <p:strVal val="#ppt_w*0.70"/>
                                          </p:val>
                                        </p:tav>
                                        <p:tav tm="100000">
                                          <p:val>
                                            <p:strVal val="#ppt_w"/>
                                          </p:val>
                                        </p:tav>
                                      </p:tavLst>
                                    </p:anim>
                                    <p:anim calcmode="lin" valueType="num">
                                      <p:cBhvr>
                                        <p:cTn id="29" dur="1000" fill="hold"/>
                                        <p:tgtEl>
                                          <p:spTgt spid="1040"/>
                                        </p:tgtEl>
                                        <p:attrNameLst>
                                          <p:attrName>ppt_h</p:attrName>
                                        </p:attrNameLst>
                                      </p:cBhvr>
                                      <p:tavLst>
                                        <p:tav tm="0">
                                          <p:val>
                                            <p:strVal val="#ppt_h"/>
                                          </p:val>
                                        </p:tav>
                                        <p:tav tm="100000">
                                          <p:val>
                                            <p:strVal val="#ppt_h"/>
                                          </p:val>
                                        </p:tav>
                                      </p:tavLst>
                                    </p:anim>
                                    <p:animEffect transition="in" filter="fade">
                                      <p:cBhvr>
                                        <p:cTn id="30" dur="1000"/>
                                        <p:tgtEl>
                                          <p:spTgt spid="10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a:xfrm>
            <a:off x="-214346" y="3786190"/>
            <a:ext cx="4500594" cy="614354"/>
          </a:xfrm>
        </p:spPr>
        <p:txBody>
          <a:bodyPr>
            <a:normAutofit/>
          </a:bodyPr>
          <a:lstStyle/>
          <a:p>
            <a:pPr algn="ctr">
              <a:buNone/>
            </a:pPr>
            <a:r>
              <a:rPr lang="pt-BR" dirty="0" smtClean="0"/>
              <a:t>Palácio de </a:t>
            </a:r>
            <a:r>
              <a:rPr lang="pt-BR" dirty="0" err="1" smtClean="0"/>
              <a:t>Buckingham</a:t>
            </a:r>
            <a:endParaRPr lang="pt-BR" dirty="0" smtClean="0"/>
          </a:p>
          <a:p>
            <a:pPr algn="ctr">
              <a:buNone/>
            </a:pPr>
            <a:endParaRPr lang="pt-BR" dirty="0"/>
          </a:p>
        </p:txBody>
      </p:sp>
      <p:sp>
        <p:nvSpPr>
          <p:cNvPr id="22532" name="AutoShape 4" descr="data:image/jpeg;base64,/9j/4AAQSkZJRgABAQAAAQABAAD/2wCEAAkGBhQSERUUExQWFRQWGBcYGBgXGBkaFxcdGhwXFxccGBwaHSYeFxwkGhoYHy8gJCcpLCwsGh4xNTAqNSYrLCkBCQoKDgwOGA8PGCkcHBwsLCkpLCksKSkpLCkpLCwpLCkpKSksKSksKSkpKSkpLCwsKSwsLCkpLCkpLCwsLCwpKf/AABEIALUBFgMBIgACEQEDEQH/xAAcAAAABwEBAAAAAAAAAAAAAAAAAQIDBAUGBwj/xABTEAABAgMEBAcLBg0CBQUBAAABAhEAAyEEEjFBBQZRYRMiMnGBkfAHFCNCUlOhscHR0hUWM0NikiQ0VHJzg5OissLT4fFjghdEhJTDZKOz4uMl/8QAGAEBAQEBAQAAAAAAAAAAAAAAAAECAwT/xAAfEQEBAQADAQADAQEAAAAAAAAAARECEiExQVFhUhP/2gAMAwEAAhEDEQA/AMihsGrTtSFkbKCEpDGjGFHEVjTQ1SqYwc6zKQE8ItKL6b6RcWeKSoJLg/Zg5aY2Vo0CJqbM7fi0kYjNKlfzQS3GN7xN65wqbzs3BzHfLOGFWc4iYlbVN0EHEDMtmI6H83B3yV05ROKcv8RntI6E4GRMW2SE4jOYNh+zDL+2ZyZwjp3w6OSOb2w0D0en0w8VUDYUg2CUbuuEL0tKTxTMSFChGfqhYVXt64Vb9FqSJSkkutCl0JFeEmJOBxZMS0RvluT5wdR90O2bTEpRuhYKjgK9OWyHBZpvfKZd5TEyxylZhJOe+GdFypilKKipkSyqqlGrpTmTtibTUm8p8+2z+3+T2eqAe2yBlkY0pM21IQHmFKXwvUrsEMfLMnziOgxLXJvS1qc8S5gWNVBPthrBCTemVUpPKL0CD/NGbU0hOlZHnUdKofmKCmUliCxBxB2NDM9HGSkqWb3B0/OA288SrbZeCmLl+bWpP3SU+yEuhjggcQ+OdYUmWzucMXw3v/eEHa5haJYUW2sGNXekaUYtyML6ehSd0O8KnJSW5x74qpGi0lKiCkskGqU04yRmN7dMFM0M6QWQXKg9xGQSdm+M6mrWZXA+mnTEO4xwasOydG8AAGa+lC6MHdKQSw3gwl9+/dGoqRIS6NtTzQ5KlZdOOHN/aE2ZNK4xIltvd/Zur1xFIQkt9HNO8AEHm40Hh9XNB/RKPqBjSaJ0aFpl4F6HbiREefq6eCUWq8s47y/rEMrHeM8mcFEgO4AoUqSau3KA7CAgbfTXLKLnTmjxKRZlMxUmcFEfZmqZ+gxTSzzZU24js5MGoU7EUagoC0KXNZt+334HrhsresStHyErmBKk3qHEAjqPugVGRP2N25oUtZbkxc2rV2WCjwSOO31ac1FOzpikl6CvGcQEo4EXxdTdJuzJaSC2TLMPU01NI8kdQgQqakdv8wIKhcDjBhIy9Zhrhd8EFgnExUOmno546TcF+SnZKsycvNJMcxmrAdnNM46Lpa1WiXP4OXNU1yXdHF4vgwWHFJyMGeXxbKlEzFkHNezyZhjK6wIULGp8HlD96YfY8WvfFsvrTw6wAVAHivRKiMuaKTWW3TlWXwi1KF+UQ7ZpmnIbvTDaxJ6yjHMemH1oHNhEVE0jPbkIeWtz1QdTyEj17Y19ns3gbKWoJIqyTjMnHMPGJG6N7Z9ImXKsyeCQtJkIIUSt8ZhbiqAxeCcvgpUj8LSbo5SK3U7AMWcYRXTpDSpyroHFAe6kfWIzAByi0l6xHhwnvdAU6WN6Y1Q48bfFbpPTXCSZqBJSigN4KWcJkunGJGZiaxJdZxW33g9HY+8BXTTq7c0RVEg4480Ogvzt2xiuq60Ii9Ln0GErIH6wbXB6oly7IClIuJPhZlODR5Er7OO/miPqxaribQbiV0lAg3gKrNeKQYuBrElKQRZ0VUrxpnKAQFeNsaI58kOdYxwqPBgsJPiJ2gbIqdZ1Na7R+nm/xqjTzNNgqBNnS5EtuOsUe8n0mMvrWPw20YfTTf4jA4qm9uiRYZnhEBvHQPSIj3KYvEiwtwiPzk+sb4ra8sNj4sziJ5HkAZoPsgTLGODSODSeOrxTnKlnbuifI1kAvtZME18IvakFn5/RCxp+WpIULPQqYeEIqEJHknxSImuXqs1plXTZ6M9ml05jMG3dFBe7PGi1wn31Wdd25ekBku9OEmgVplXCMyeeLHVLshcGvZuqJKJh5/8AGeWyItko9Ww2c0OttOzZviK2eriiBKALpKk4H/ULxZWecooXTBIz+0ge+KXVnSS0y0IShBN43SpJLkr2gjAmLFGn1cZpUtmdVFvyq4L2g9UTs53iq9b7xk2cqxE20o25y1CMyksMfVt3jfGp1rmrXZEKWhEtrQtLJcuSgFRN68zsPTGPu507HdWK3Ph0mlKGuH+XiboS0XJ6CRmoHHMERWhFOv29EStHTQidLUoOAoOzOQzGuWOyC3430+2JuoJGSmx8Vj7YYtslLWpIAcyZ+G7jfyCG52npBSAUTG4zF0F3ASWBbZDyNKypk1aEpm31ompYpSwdC0kkhdACa0hscpLrnyldiewgoVLDAF2cZn3wIOysCOiFJlRdnVW0JYcHjhUc+YqeaFp1QtJD3Czs7j14Q1MUHe5fH0x1TTK0i2kXHULoBc+bA2bzGQkal2i8l5ZIcYVZiHoA8dBtGjgu0qnXlXXw4C0XhQDKXGpWOcuIQtNZnEHjnE+b5thEZfXCe9mQAluOjPZLU3oMbZWimvEqIdKgPA2ihKQnze6MzrZoNapUtEt1m854kxLAICfHSHziVnjLrnRO30v27c0S0pcCmztSLX5oWjzbc973Q+jU20s/BlhV7qm67u6Drijau/m/s8dFs4SJFmCgfxaWXYNVMw7eeMvM1RnoxltR8Dgz5jZWN5K0PMMiSm4oFMhEuqFcoBQOWFYRnlPFbLMvhgGU4mIyGQAFXiq02EGzzCl3LYgD6yXvjUDQUwTCspIAmJXUNQBs84q9LaJWZC0JDqJAxAAN9C6nmT6YViS65wZe71ep69MGSSMKRffNOefFS2PKG73wo6l2gPxU8UAllCgOHPE2OuF6oAXbReFGlc/LO2L2yIlhIoovMWcAa3ZY6Ke2I+rmr8yWZiVhjMCAmqTVJKquRlF9ZNBKCWcEhSn5OYQG5X2TFlc+cqHaVS0kEpPJl5DJzGI1qS9utL+fm/xGOgaU0STLKQACUgVAb0E5ExndO6tTZ1onTUJF1cxag5ANTeqATWFsOErGlHN2EHZxxxTAj1xfHU60DxR1wmXqdaHcS9nv9UTY6ZWksapYUo8eqai6Mik7awlaJYAZ6KDMkV8GQW4270RbS9ArCrzliGHgpu0HyIkHVuYwpgx5EwYJmDyPtCNa4Zf0x2vqQpVlIFOAo9MJk0YRke9z2BEdK1z0EqYJRSlV+Wm4RcU1VLVRxjUemMsvVe0M/Bli+7nyjOu0nipsqSHhS527Z27e6LezaqWhRCRKU7OBU0oadDGJHzGtfmF/dPu9sFTdU1gS5bguJhZmHjJPti1QqX4RnNFYAecbbtVBauauTZaTwiShQU7FEzA3aulBGRifK0CsFdQAoTAOLMFVKCxigbDFcuU9VWtpvWBRAIa1ihal6SNh5j0xgQK9mwzjpusOjFKsk5AF9Sp8taUpCiWCEoL0phhGDXoCePqljnTuiOnH4rlH17e3bCF2MvMQ/loeu1QftSJS9ETQKyzCJVhWCOIRUGr5GCtyuySUoQDd4pORajPl9qLDRVml9/AhnImDAgm8CrZuhj5GKkJDJLF+Wg+TsVuiwsmjlptcldzigm8qjB0NWu0+iDj+XIp5u9BIxAwMHEzTNkKZ81LEtMW2zlHCkCFdlQZqjjaJ5rnOX76QYWvKfPxf6aZjt5WMGnRs3yPSPfDqNDzvIP3h74ZBHJU9J896/XTOnxoWJq/Pz/2034oeOhZ58RXQxg1aIn4cGrOGQMItMwYWi0D9dM2blwmZaJhIvWi0H9dMOP8AupDnyLPGMtXVCzoSd5BZt0Mgj31H62f0zpnxQDZxmuYdvhF7M6xIRoad5B6x74lDQU8/VktsI66QyCrVY0nxpnTMX72gvk5P2ulavU7xajQU9n4IjfQDpOHXChq5afNED0QwVHyXLq4fpMJVomW+CfTF+nVW0EfRqPMDA+ak/wA2rmuq90BnxoqXsT6ffCkaNl04oy2++L9Oq1oP1am23VNuyhXzStHm1dAJ/lieGKE6MklnSPSR6S8HL0VJ8hJ6DvyMX0rVS0FTCWonYy3pj4sOfM21Y8Cs9C9/2IozStFSvJTllhjBjR0ryU+n3xoDqlaRjKUMMlfDA+bFo82epfwQFB8nS9jf7j74CrAgZn7yvfGjlaq2g/Vmm5XwwR1UtPmzXcv4YngzybAnylfeV74cNhTmpXStTeuNEnU21eaV91fwws6j2s/VK6le6GDLKsaXxU+5avihxNmw480frV/FF6vUy1AsZbfef1VhR1QtKQ/Bn0+6HgpUWe9jMmkDJU1bDKjqhYlNhNnDmmzPii7lap2lx4JTkYMqv7u6HVanWrzK64cU+6GKopZXVp9oHNPmj+aHk2ucMLXah/1E34otvmXa/NLr9hR/lgvmfavNL+5M+GGCuGlbUMLda/28z2mAnTdsGFutX7Qn1xYfNS1N9Ev7i/hhs6rWgfUr6EK90MQxL1gt/wCXzxzqT7UwZ1mt4/52YedMk+tEGdWrQ30K+lJ90NTNX54+rWDzERcD6darfh3yDzyLOf8AxwDrRbRhNknnssj4YZOgp7fRqfmhHyLOH1aulvREMPHXS24FVmP/AEsv2QIgTtFzX5B7dMCKLsd10jk2RQODiamgxbkQ6nuwrJpY17KTg+6lyMMGfHPdEjR9oEtaagAsCSlKgAc6g4Y0/wAZ6yLtrby+6fOBfvKZ0zwBj+ZBzO6bOLqNhmD9cN21EUPf54qgVEKPFISi6Wf7FcM4cVPUK+tEv4I59uLfWrCy91lRJSmyLJclhOHwQ7a+6faFGljWnANww+CKTvpYwboly/ghPfMwlhU/opZP8EXtxOvJYq7p89L/AIIc8Z1Bl5ER1d0y1knwSQ/+sQ4x8iKSfbqqBUAQoJUi4lJO3kgGm+Eggk07dHt98aklZtsX6O6VagFDgEEFN36U0repxa59cTx3YbVdCe9ZdAz8MvY3kxkkTEgYbMcO3NDZtSDgU/e/vGsjOtUvur24obgZA33pnviAruiW534OT+/8UUiZ6W5SR0wpNoTkpJ5iImQ3FxN1+tyq8HIHRMbb5dYbR3QbcG4sjF6pmY/fir4X19GA6Or3Q5Y9NTb4lywC/Juy0qNA5dwS+bxOsXauEd0y3JrcsztsmfHCz3VLeoXQiz7KJmOX/WRC+UZ1XIBH+ikYY+JSF2TWNSFgqm3FeKRJCnP+0JI6C8TePyLeN+06e6XbSMLOf9sz+pB/8R7aW4tnp9iZ/UhoacUpXg5xmDaZV0PmALnth9GlrQVXUuothdIw6BFt4/kk5fglPdAt2SbP9xf9SFjuhW7ybOX+wv8AqRTK1jM5XGwGAJqDUEvlCu+SHbHtti9Ym1dI7pGkWACZFPsLzbHj7vTC090XSTYWf7qq/vxSC2AjPqPsEL75H2j/ALFfDDIiym6+aQJcizg4chftXCEa4W53vSOlCj6lxBRbw90GuLFJBYYnDeIROtCdg6nh1i6t5OvVuCgQqzvt4JRy2FcSf+ImkXxs/wCxV/UjO2aYCQ3siSsdiRF6w1fS+6TpJOVm6ZS/6kK/4oaRGVlP6ub/AFIzqLOpRoK44gekw8dHrbAP+ej3xPIi9HdU0hhcsv3Jo/8AJBHuoW8YyrMf2vxxn7RZloSVKSSACSykHCpoFPthoqo7n1dcXyjUI7qttduBs5I+1NHtpCz3Wrb+TyDzTJkZVBY4v0QV7tSGDXDuxWsY2aUW/wBWZ8ELHdmtP5JLy+uWP/HGOlS1nkoUR0NvZzDplKGMtf7vT40TZ+zGqPdgnkVsiOief6cCMYu1pvFN1RIyNMXavQYKGrkVyRz59q9vTCBKJzOXbZ254MTD69nbtuhUqYXzyjTLZ6oaJlTJAFTNSFKNCG4xapDGhbOGpml7NQKvJJALFnbojT6j2ZPeKFsLyuFBOZAUpow+suiV8OyUKULqKpQojMsSA3Q4x3CON47cde2RYJ0lZslH0RY2Sz2edLXMvEIlkAk7VUGFYy8vQs1OKF5+Kcmx25c9Y2uo1geROTMSplTJYIUCCadHoh1Sc7XNdNyQLTNKTS+G5qNv7c0CXM29sc4naySh35PCWAE1YA3BRA9UQWBO2p7bo6z4xS+HDGuUWibMqWsSwUj6MNnVKT7Yq1ck82/semNhb5P4Snijlyal35CNhxhZrNuKIrW6heqAs0PkgnA80QbFfmInKWXCODNcry2jTJkpvTDcTyJn8Kt+cQpaWs1pZISXs+ANfCL37somJOXqgnopQ+V6hTfU9PWz+g5SRaZRUaAl2x5Kt8RVy3VkTvLY/wCM39cXep0oG22dwCCcCBgULywbmi343PrXaS0XLQmWpKAQsPmMQC+ObxndIW+RKUkm6LpYgKJIvYPWlQOoxtNcZUzvYGShS1ggBKMWNC1C1BsjnCNUrQoXpkqeWuj6IlagFJWAoBwWuteBwLMCz8M911vLxd6LXJIUUpSo3lEi+bya4FjQgMDF4qyShZxNKC5LMHJFSM32emMPZNW7ZZ5ySmTPWkGt1N1Cr3KWsq5R+yzBgHoX69ZbIEyEJbAZjnPthYTk4LJQUh9lYmyFuDU0yz3QRlC6DtbbnT2wng2BFDxcsM+jKPRHGr0oPCFF5mKvGOQP+YqbZaVKSvjHi3M9pI66xrZapxtJAJu3qC8cCkN64gPOuTOMt7ss0WrziQcDsiYx2Udmsp4CXMJd5k5D44CSr2wQz7dUXWkyrvKXfJKhaZ4ckn6uQQHOUUKyO2H94sa3w9ZU8YZ4t2MSlK3V/tz+t4g2dTEHLniUbRXH0waW2iLKZpUGchD4OaFj68on2jQRZHFOBHJOS5h9giPqiu9NWB5pW/xkb40s9KgE86h1GZviZrHK5VbZdW2ta7yeKU2obvo5t3dsjGEhhtbt2EdZs8tXfLMGeYOtCx7RHJeEYB8u3TCReNKQqohV72QhM7Z2pATO7Ug2ttD2QrWkXlAHfzj1wSrGoyVG+pwqX4xdimYTgdwix1WmK4jO19tnjofB/KieCbsyppdOWRI2faiY59ma01YuDl2VQe8uRxi7kkTJgqczBxY62g8DYycbk4V3TSR6DAg6Rh0mnX27e6HJSqjo9UNOdm3Pn7dO6FJmsRxSerYO1Y0w7BqXTR0rmm/xqjn+sqrR37PRKnzkITwTJQtQAvykqLB6Vfrja6p2+7YJSWHIUcQ/GnXP5n9G+OW69T79vnqbNIoacSWgez2RjPa3yvkJselrWucZffVooVfWLfivvjqnc5MzgZvCzJkw8KljMUVEcUUD5RxHDLb6gfbHVu5DaGs80UH4SgYjxkf/AF6eiFjPGsrp/wDGp/6eZ/GrbENcwlyz47fbXqh3SloCp05e2YsgCrkrNHOAxrzbYicKWwbHZ26vfG58DilKKTTL2dsY6HpDSUpE8BUmYVpWgBpgAUboA+qOWTxkdXbGiZMPDMJYBPGzCWKgkBiaA44Mc412k5ksWpzeKgtB8VnuSwK3xtqWo2cKWeaiK09JHCDvaa4Qq881IoAXbwOwRH0lbparJPEtBSb8l7ywv6yZRriTi8OS58pRnDjuEzgXSkckN5dXc+iI2mFy+9pwSC5mS3e5hwk5mAVXOJ6zJGTvcY9H82OyLrUlY78s7nxsP9h68YzqpgBJbZnhjFpqnNa2WYjyi9PsqZi9eoQvxqNv3VLSRYUlKiDwyKgkHkzdkcmFpUSy50xKcyCpTVGV7Y5jp/dOmPYEfpZR/dmxyeYR4ztXD+9InH4cvqOu2zK+EWRWt5Xvj0vYJzWaT+jlemWmPN2itDTrUsy5CFTFBKlEDAJSHUScgKdY2x13R+leEm2VXDlMsSriZSgEhSghEtdRymUAoXsjSJyni8GF74F1LEk0cHAEHAdF3rgXsa+KP5ogSZybtC6nGfJ6Gz5+iJaJlDUYDbtUI6JrfyNKT+FCUcCGAqZMsqogEOSlycKxXzdN2q6tkycEH8Wk1BmXT4lasYly9M3JqQEIohHGPCeaQXYKG18MIiHSzpm+CluEpb6XKdKDE3jR1ex9kYFpW0zJlgQqZcBFqWOLLQjCWhyyABgRXdGUmL6Y0mmNIldiCbqUtaSWSFs6kqSXKiTXg26IysyYN3p6/b/eEaiTZlcYdMTf7RV9+BIbiiuLV2NSJEq3uHcHfdVsJzwqDBWo1YmLTNUUFlcGqu68h8RF5aNKWsB+EOKgOKmhBWPJ+z6YyurNvItHFqbqhhlflgvUZFsc4v5mmFlA4od1ZZ+Hry9qSeiJjPKtDoqfalWuWhc0lF83qJqEvQlnq3pjmk9d0qAyUfaOzx0BWlJompbi+GRVhhwtnBwVsmc1auI5xpGY02biGWvIZFW/7Po3wkWD4d2r2aAJh8rs/XEXh6ih9FagQE24iofB6gNgDkQduYitNZq3bJgASgIPHd1ISogsk9GEWU7Tc4BXFl0IB8EjO8RltTGc1f0gsXmei04JQTyZoxIpVA6t8WtotswcI4o8qtyWxdYSfFrSYOZ98THO/TmsZWqx2Va7pKlTmupSkAcTIBsQo9MCIen9IqXo+zEglpih4oFZctWAAapJ64ETHSXxgwxB5j6lmI00sogUqfWIkSzxT+b/AC9uzRHXylc6v4hGmHT9UktZZbgVQk9dqTHOtbPxudVuMfVHRNXi1mk/o5PptX9o53rOfwud+er0UjHH7XTn8itSXz2+qOl9yhI4JeB/CpOI+ws5xzZJjoncvnhMpTv+NSsN0tca5fGeP1itJMyz9r2qhFnDAcz+gwNITOKr84fzQmUaDtkYRPylptt0lN64QWTkGIYjdicdsdcOgO+1m1SVyVSSpSwXqQkSkkM2LpV1GOJ2wpK6KBbsfTFzJ1ktSU3UTRLQAsBKJcsJAN0kDi4UHYmNcqkdWlaoLSZrrk4WhOJ8pCdm8RSa4aDMiyrJVLV4RHILkNPmgkuBRyIwp1ktbrPfCnJUSyZYcm4T4tHYdXPDFr0vaJjiZPWsVcFm5d7IeVWMr4ZWa9KfWe1IsdUkfhsg7CP4VxVg16vWeuLbVD8ck1zH8C4X4s+tX3SVPo9P6WV/DNjnmhNMrkKUZakIvJKSZibwAxpQkFwzjaI3/dIV/wDz0/pZP8M2OWS00MZk2LyuVqNAa6TZCLSqWEpnz1JdYSHum+VpSMgSxNGoMGETNS7YqbauCU90yp6Ak8YS76bufOcYxVkWxVzH3e2NpqBKMm3XFBiqU+OSky5qTvdLdhGtyJPaziKTDzJ9YibKU5AwcgfvKiIGEw8yfWIkSiCQN4/iMVHXbNq5JIQtSlhfBIvAFLOLKSfFwdG2HdI6vWOUJpMxdQU1Ul/pLGtLcXarqeONLs4OLnnJ8lRzO6Cn2JI8UevJJ9vpgeOm62aIs8uzTEypqSRMExlLSVG7NtUshIArQgxzmbdpze8eoQymzJSocUODs+0RBTF0HMP4SIA1+Nv9HGEKsRF3q/hmdv8AENqXQ9PrTCrGadI/ngNVqYhKrSAosLqyTh5o0cYxv16Is15jNVyz4yc121By5uuOPXApLEA0f91EKGj5d5roxbAeWR6mgZrrNrtUhASu+5JQQLyaES7DNJO7iL5yAIw2slmSm0TWUlYVMWoFJBACpk8AHfQ9YjNKsiAOSHuk4DyUn1kmJIlpSWTQPkzcpQ9Rgp0JFGD4bNqPbCJoASwGRzw4itoryYFmTgd3sln2Qq0S+NuCV9Z4VPsjKtbqnPsyCvh5ktDrQAFLulr8wKNVBwy8cmMXkrWGwi6TPk14N/CD/wBAo+PSqJn3TsjnRTgSAQ42eXKPTyt0RUhgDuH8A+GLLiWNfrRpayLsqJUqdJcLQpgst9GUKwc4hPXAjFWuXUkUan70zZ+bnAi6enU6FmNhkNvkyzs2KEQO8yVnChOf2yI7XZtXVOAuWgozCVLDhkjzmxKeoRGtmo6OEK5aRLS6SxShdQq+azFEMSTQg9MZ7L1U+gdHkSJYUQ9yz3airz1v6o53pgBdpmkGhWrMbTHYZGoxYXphLXMQRyVFbC5NSwLs2WTQuVqetN1lOxRTj+KpavyinK9zQ1b64kiz7xlmI6F3OkS0SHmEC9aZZFRgJa0k/ecdEapOqC0pACuTwbMC/Evf6/2vRET5il0FUyYVJ4NI5DMlJSWBXveJeSSOT2+xG4pVCLycDWoUYLvEhIUSGYFnrUbI61I1DTKYGWmalkk8LViAwZPCszkmr40jMa0WM2i2ybElMtCiwXwSbtAm8gHjEBkA7GvZxeNSxhkaEmzEGalNOMWDuQkOoimw+iLLRuiJk6XfQlxxxgrEXCcAclCOxWTV4gAcFKSALoACma6Et9NgwA5hGIRKOjNJKkqCOBtHGSTfIQhRVRkF3BBTm4bosumYzqdVp5WtNwulyQygWvXMGflAjoh8amWg0uEY+KryynZtjq8nQ148JclOoUN1YUQTeL3pjitctsSFaOW/Ik9T53vL8qvPDTHGTqxNBANCbviqzUoDxdoix1X0IU2pBmKCQhKVl3FCiZueOoq0IXe7JGH1acqjE7awLdohRlhITLd0lg0sAJCgGKUk0dmwYmJq5GD1ztKLXYAmzPNUmcgFKEqKgEpmByGdqisc+Grlpys879mv3R2E6pTQ1yXLTgS84qcgAOfB7BAOq88k8ST9/wD/ACipZv1xufoC0SgVzJK0IZrykkBzgI2s+YiRbtHzFcX8HlSptHF5CODy50jojRaS1EnzkXPApQ/GAUXOxjwdPTB2jUCbMu3igFBvJImKoebgwOjdA+MLM1c/CFoBJAlhYODi+EnI9s4s7JqeScQDeAqvDwpRkiOkWTQ84S0IWtBUmgURe4rCgvJJFRgKYQ6nRVoBpMQ35g58pe2M7WvHOJWpRIDrTgPGOaJx8mnJ9MItWpYBUL4pLmTHctREsgZVdR6BHSk6ItAP0wA2AUz+xvMLGhpzvww7dGyG08c++Ycu+xmAi+2fnuD8rYYTK1Gk0c5IyOaZ7+PtSO2PRPkSb59j0wn5BnEv3yf3viETeR457a9S5YlqKHUq6SwSo5ST5WPGMFoDUgKJC76WWkcgu3CrQcTkADzdcdIGg5vny3+74oV8izM5ytmB98Jb+YXGFRqPLCHeY9zAIz4Aqb74u/3id8xJfCYTCnhDW6MOGQ3i+QVHoOyNX833DGYs9KvfCPmslyXPTeYczqpF2/pGJk6kgyypUuYFXFJCboo0uaEu6KErCOtIxrFj8zpN/kra/iycOGlnyPNlZ6DGoTqlLANRXmforDY1RlO7k7jh6Idr+l8ZD5pICKhT3GagrwWH3wE89YdRqxLK5hI4l6hK6NenOpnpRYLF6Ab31UzVSXklP73xQ2rVkZXem96iponbl+jIzknVyWAHQHZLjhWq1mJHK2oWOg7UxHtOg5fBkISi8zDw7PxZqfKrij0b41g1dxqN7v6IaVq6R5P3m/lid+f6TGXOg5AmEKuG9eUSZpqb6yk7uKoADZveBGk+bq7zgJwbljn8iDh/15/5Ux8o2rzEv/uFQBpO1Cos8snfPB9cSgIO7G+kXsj/ACzbHHgJbfpke6HBpm1fk6D+uR7odgwIvVNNJ05avydH7ZEBWm7VlZkft0Q60HDqajjTFpetlR+3R6PfEC02dUyZwi7CjhKcYWhKVHDEpZ2YdUXAg2h1NRPlCd+SjptCPdCBaF3grvKVeAICuFlOBsBuuBE6BDE00jSk9/xdIFcJ0voyhZ0rPys6emen4YWIMw6/1d/ho6WtPmJf7Ye6ArTFp/J5X7Ye6HGgNDr/AE3+G/li1fk8rpnn2CArStq8xJ/bq+CHINodf6b/ABH+VLX5mR+2X8MH8o2vzcgV85M90PtAaHU0yu22rJEjpmTfYmGxb7b5Nm+/O90SiIDQw0339amws/XO90F35adsjqne+HXgQxNMm22l6LkN+ZMPthpdpteU2QP1a/fEqCaHU1CXNtp/5iSP1JPrMNq78/KJX/biLFoJodV1XvbfypA5pCfbAUi2n/nAOaSiLAwUOsNVi5FtytvTwQ6MIYFjt/5d1o/sYuiIKHU1VFFvo1qlnnlgP/7ZgkTNIjGdKONbo6PqotTAh1NVSbXpIGqpKxzJB/lhw6Wt7fRyyej2TRFiTAJidTVenT9vAF6QhR3Gn/yGBE6kCL1/ppIMKggqDEaZAQoQV6CK4BYMBJhsrg3gHAqDeGwqFPALaBCL0FegHCYDQgqgBcAuBCLzwd6AVAJhIMG8AowAYTAJgFPBQV6CeAW8E8JeBlAKgPCHhIMA4YDw2/YQp4AyYIqhLwTwCzzwRMIMEYBRU8AKhN6CKoBUFBPBPFCyYEIKoEAkKrAK8YECIA0KSMIECCgukKFH3QcCIFBMAjCCgRQlZNYNoECAIH0wsCBAiA2hIL1gQIoF71Qoq9f94ECCFQO3sgQIAhBwIEAi9hvg71IKBBRpLwFJgoEEFABqRAgQBwUCBAEUQG9EHAgpO2G2w3wIEEGVetoNXvgQIoQKiBAgRFf/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2534" name="AutoShape 6" descr="data:image/jpeg;base64,/9j/4AAQSkZJRgABAQAAAQABAAD/2wCEAAkGBhQSERUUExQWFRQWGBcYGBgXGBkaFxcdGhwXFxccGBwaHSYeFxwkGhoYHy8gJCcpLCwsGh4xNTAqNSYrLCkBCQoKDgwOGA8PGCkcHBwsLCkpLCksKSkpLCkpLCwpLCkpKSksKSksKSkpKSkpLCwsKSwsLCkpLCkpLCwsLCwpKf/AABEIALUBFgMBIgACEQEDEQH/xAAcAAAABwEBAAAAAAAAAAAAAAAAAQIDBAUGBwj/xABTEAABAgMEBAcLBg0CBQUBAAABAhEAAyEEEjFBBQZRYRMiMnGBkfAHFCNCUlOhscHR0hUWM0NikiQ0VHJzg5OissLT4fFjghdEhJTDZKOz4uMl/8QAGAEBAQEBAQAAAAAAAAAAAAAAAAECAwT/xAAfEQEBAQADAQADAQEAAAAAAAAAARECEiExQVFhUhP/2gAMAwEAAhEDEQA/AMihsGrTtSFkbKCEpDGjGFHEVjTQ1SqYwc6zKQE8ItKL6b6RcWeKSoJLg/Zg5aY2Vo0CJqbM7fi0kYjNKlfzQS3GN7xN65wqbzs3BzHfLOGFWc4iYlbVN0EHEDMtmI6H83B3yV05ROKcv8RntI6E4GRMW2SE4jOYNh+zDL+2ZyZwjp3w6OSOb2w0D0en0w8VUDYUg2CUbuuEL0tKTxTMSFChGfqhYVXt64Vb9FqSJSkkutCl0JFeEmJOBxZMS0RvluT5wdR90O2bTEpRuhYKjgK9OWyHBZpvfKZd5TEyxylZhJOe+GdFypilKKipkSyqqlGrpTmTtibTUm8p8+2z+3+T2eqAe2yBlkY0pM21IQHmFKXwvUrsEMfLMnziOgxLXJvS1qc8S5gWNVBPthrBCTemVUpPKL0CD/NGbU0hOlZHnUdKofmKCmUliCxBxB2NDM9HGSkqWb3B0/OA288SrbZeCmLl+bWpP3SU+yEuhjggcQ+OdYUmWzucMXw3v/eEHa5haJYUW2sGNXekaUYtyML6ehSd0O8KnJSW5x74qpGi0lKiCkskGqU04yRmN7dMFM0M6QWQXKg9xGQSdm+M6mrWZXA+mnTEO4xwasOydG8AAGa+lC6MHdKQSw3gwl9+/dGoqRIS6NtTzQ5KlZdOOHN/aE2ZNK4xIltvd/Zur1xFIQkt9HNO8AEHm40Hh9XNB/RKPqBjSaJ0aFpl4F6HbiREefq6eCUWq8s47y/rEMrHeM8mcFEgO4AoUqSau3KA7CAgbfTXLKLnTmjxKRZlMxUmcFEfZmqZ+gxTSzzZU24js5MGoU7EUagoC0KXNZt+334HrhsresStHyErmBKk3qHEAjqPugVGRP2N25oUtZbkxc2rV2WCjwSOO31ac1FOzpikl6CvGcQEo4EXxdTdJuzJaSC2TLMPU01NI8kdQgQqakdv8wIKhcDjBhIy9Zhrhd8EFgnExUOmno546TcF+SnZKsycvNJMcxmrAdnNM46Lpa1WiXP4OXNU1yXdHF4vgwWHFJyMGeXxbKlEzFkHNezyZhjK6wIULGp8HlD96YfY8WvfFsvrTw6wAVAHivRKiMuaKTWW3TlWXwi1KF+UQ7ZpmnIbvTDaxJ6yjHMemH1oHNhEVE0jPbkIeWtz1QdTyEj17Y19ns3gbKWoJIqyTjMnHMPGJG6N7Z9ImXKsyeCQtJkIIUSt8ZhbiqAxeCcvgpUj8LSbo5SK3U7AMWcYRXTpDSpyroHFAe6kfWIzAByi0l6xHhwnvdAU6WN6Y1Q48bfFbpPTXCSZqBJSigN4KWcJkunGJGZiaxJdZxW33g9HY+8BXTTq7c0RVEg4480Ogvzt2xiuq60Ii9Ln0GErIH6wbXB6oly7IClIuJPhZlODR5Er7OO/miPqxaribQbiV0lAg3gKrNeKQYuBrElKQRZ0VUrxpnKAQFeNsaI58kOdYxwqPBgsJPiJ2gbIqdZ1Na7R+nm/xqjTzNNgqBNnS5EtuOsUe8n0mMvrWPw20YfTTf4jA4qm9uiRYZnhEBvHQPSIj3KYvEiwtwiPzk+sb4ra8sNj4sziJ5HkAZoPsgTLGODSODSeOrxTnKlnbuifI1kAvtZME18IvakFn5/RCxp+WpIULPQqYeEIqEJHknxSImuXqs1plXTZ6M9ml05jMG3dFBe7PGi1wn31Wdd25ekBku9OEmgVplXCMyeeLHVLshcGvZuqJKJh5/8AGeWyItko9Ww2c0OttOzZviK2eriiBKALpKk4H/ULxZWecooXTBIz+0ge+KXVnSS0y0IShBN43SpJLkr2gjAmLFGn1cZpUtmdVFvyq4L2g9UTs53iq9b7xk2cqxE20o25y1CMyksMfVt3jfGp1rmrXZEKWhEtrQtLJcuSgFRN68zsPTGPu507HdWK3Ph0mlKGuH+XiboS0XJ6CRmoHHMERWhFOv29EStHTQidLUoOAoOzOQzGuWOyC3430+2JuoJGSmx8Vj7YYtslLWpIAcyZ+G7jfyCG52npBSAUTG4zF0F3ASWBbZDyNKypk1aEpm31ompYpSwdC0kkhdACa0hscpLrnyldiewgoVLDAF2cZn3wIOysCOiFJlRdnVW0JYcHjhUc+YqeaFp1QtJD3Czs7j14Q1MUHe5fH0x1TTK0i2kXHULoBc+bA2bzGQkal2i8l5ZIcYVZiHoA8dBtGjgu0qnXlXXw4C0XhQDKXGpWOcuIQtNZnEHjnE+b5thEZfXCe9mQAluOjPZLU3oMbZWimvEqIdKgPA2ihKQnze6MzrZoNapUtEt1m854kxLAICfHSHziVnjLrnRO30v27c0S0pcCmztSLX5oWjzbc973Q+jU20s/BlhV7qm67u6Drijau/m/s8dFs4SJFmCgfxaWXYNVMw7eeMvM1RnoxltR8Dgz5jZWN5K0PMMiSm4oFMhEuqFcoBQOWFYRnlPFbLMvhgGU4mIyGQAFXiq02EGzzCl3LYgD6yXvjUDQUwTCspIAmJXUNQBs84q9LaJWZC0JDqJAxAAN9C6nmT6YViS65wZe71ep69MGSSMKRffNOefFS2PKG73wo6l2gPxU8UAllCgOHPE2OuF6oAXbReFGlc/LO2L2yIlhIoovMWcAa3ZY6Ke2I+rmr8yWZiVhjMCAmqTVJKquRlF9ZNBKCWcEhSn5OYQG5X2TFlc+cqHaVS0kEpPJl5DJzGI1qS9utL+fm/xGOgaU0STLKQACUgVAb0E5ExndO6tTZ1onTUJF1cxag5ANTeqATWFsOErGlHN2EHZxxxTAj1xfHU60DxR1wmXqdaHcS9nv9UTY6ZWksapYUo8eqai6Mik7awlaJYAZ6KDMkV8GQW4270RbS9ArCrzliGHgpu0HyIkHVuYwpgx5EwYJmDyPtCNa4Zf0x2vqQpVlIFOAo9MJk0YRke9z2BEdK1z0EqYJRSlV+Wm4RcU1VLVRxjUemMsvVe0M/Bli+7nyjOu0nipsqSHhS527Z27e6LezaqWhRCRKU7OBU0oadDGJHzGtfmF/dPu9sFTdU1gS5bguJhZmHjJPti1QqX4RnNFYAecbbtVBauauTZaTwiShQU7FEzA3aulBGRifK0CsFdQAoTAOLMFVKCxigbDFcuU9VWtpvWBRAIa1ihal6SNh5j0xgQK9mwzjpusOjFKsk5AF9Sp8taUpCiWCEoL0phhGDXoCePqljnTuiOnH4rlH17e3bCF2MvMQ/loeu1QftSJS9ETQKyzCJVhWCOIRUGr5GCtyuySUoQDd4pORajPl9qLDRVml9/AhnImDAgm8CrZuhj5GKkJDJLF+Wg+TsVuiwsmjlptcldzigm8qjB0NWu0+iDj+XIp5u9BIxAwMHEzTNkKZ81LEtMW2zlHCkCFdlQZqjjaJ5rnOX76QYWvKfPxf6aZjt5WMGnRs3yPSPfDqNDzvIP3h74ZBHJU9J896/XTOnxoWJq/Pz/2034oeOhZ58RXQxg1aIn4cGrOGQMItMwYWi0D9dM2blwmZaJhIvWi0H9dMOP8AupDnyLPGMtXVCzoSd5BZt0Mgj31H62f0zpnxQDZxmuYdvhF7M6xIRoad5B6x74lDQU8/VktsI66QyCrVY0nxpnTMX72gvk5P2ulavU7xajQU9n4IjfQDpOHXChq5afNED0QwVHyXLq4fpMJVomW+CfTF+nVW0EfRqPMDA+ak/wA2rmuq90BnxoqXsT6ffCkaNl04oy2++L9Oq1oP1am23VNuyhXzStHm1dAJ/lieGKE6MklnSPSR6S8HL0VJ8hJ6DvyMX0rVS0FTCWonYy3pj4sOfM21Y8Cs9C9/2IozStFSvJTllhjBjR0ryU+n3xoDqlaRjKUMMlfDA+bFo82epfwQFB8nS9jf7j74CrAgZn7yvfGjlaq2g/Vmm5XwwR1UtPmzXcv4YngzybAnylfeV74cNhTmpXStTeuNEnU21eaV91fwws6j2s/VK6le6GDLKsaXxU+5avihxNmw480frV/FF6vUy1AsZbfef1VhR1QtKQ/Bn0+6HgpUWe9jMmkDJU1bDKjqhYlNhNnDmmzPii7lap2lx4JTkYMqv7u6HVanWrzK64cU+6GKopZXVp9oHNPmj+aHk2ucMLXah/1E34otvmXa/NLr9hR/lgvmfavNL+5M+GGCuGlbUMLda/28z2mAnTdsGFutX7Qn1xYfNS1N9Ev7i/hhs6rWgfUr6EK90MQxL1gt/wCXzxzqT7UwZ1mt4/52YedMk+tEGdWrQ30K+lJ90NTNX54+rWDzERcD6darfh3yDzyLOf8AxwDrRbRhNknnssj4YZOgp7fRqfmhHyLOH1aulvREMPHXS24FVmP/AEsv2QIgTtFzX5B7dMCKLsd10jk2RQODiamgxbkQ6nuwrJpY17KTg+6lyMMGfHPdEjR9oEtaagAsCSlKgAc6g4Y0/wAZ6yLtrby+6fOBfvKZ0zwBj+ZBzO6bOLqNhmD9cN21EUPf54qgVEKPFISi6Wf7FcM4cVPUK+tEv4I59uLfWrCy91lRJSmyLJclhOHwQ7a+6faFGljWnANww+CKTvpYwboly/ghPfMwlhU/opZP8EXtxOvJYq7p89L/AIIc8Z1Bl5ER1d0y1knwSQ/+sQ4x8iKSfbqqBUAQoJUi4lJO3kgGm+Eggk07dHt98aklZtsX6O6VagFDgEEFN36U0repxa59cTx3YbVdCe9ZdAz8MvY3kxkkTEgYbMcO3NDZtSDgU/e/vGsjOtUvur24obgZA33pnviAruiW534OT+/8UUiZ6W5SR0wpNoTkpJ5iImQ3FxN1+tyq8HIHRMbb5dYbR3QbcG4sjF6pmY/fir4X19GA6Or3Q5Y9NTb4lywC/Juy0qNA5dwS+bxOsXauEd0y3JrcsztsmfHCz3VLeoXQiz7KJmOX/WRC+UZ1XIBH+ikYY+JSF2TWNSFgqm3FeKRJCnP+0JI6C8TePyLeN+06e6XbSMLOf9sz+pB/8R7aW4tnp9iZ/UhoacUpXg5xmDaZV0PmALnth9GlrQVXUuothdIw6BFt4/kk5fglPdAt2SbP9xf9SFjuhW7ybOX+wv8AqRTK1jM5XGwGAJqDUEvlCu+SHbHtti9Ym1dI7pGkWACZFPsLzbHj7vTC090XSTYWf7qq/vxSC2AjPqPsEL75H2j/ALFfDDIiym6+aQJcizg4chftXCEa4W53vSOlCj6lxBRbw90GuLFJBYYnDeIROtCdg6nh1i6t5OvVuCgQqzvt4JRy2FcSf+ImkXxs/wCxV/UjO2aYCQ3siSsdiRF6w1fS+6TpJOVm6ZS/6kK/4oaRGVlP6ub/AFIzqLOpRoK44gekw8dHrbAP+ej3xPIi9HdU0hhcsv3Jo/8AJBHuoW8YyrMf2vxxn7RZloSVKSSACSykHCpoFPthoqo7n1dcXyjUI7qttduBs5I+1NHtpCz3Wrb+TyDzTJkZVBY4v0QV7tSGDXDuxWsY2aUW/wBWZ8ELHdmtP5JLy+uWP/HGOlS1nkoUR0NvZzDplKGMtf7vT40TZ+zGqPdgnkVsiOief6cCMYu1pvFN1RIyNMXavQYKGrkVyRz59q9vTCBKJzOXbZ254MTD69nbtuhUqYXzyjTLZ6oaJlTJAFTNSFKNCG4xapDGhbOGpml7NQKvJJALFnbojT6j2ZPeKFsLyuFBOZAUpow+suiV8OyUKULqKpQojMsSA3Q4x3CON47cde2RYJ0lZslH0RY2Sz2edLXMvEIlkAk7VUGFYy8vQs1OKF5+Kcmx25c9Y2uo1geROTMSplTJYIUCCadHoh1Sc7XNdNyQLTNKTS+G5qNv7c0CXM29sc4naySh35PCWAE1YA3BRA9UQWBO2p7bo6z4xS+HDGuUWibMqWsSwUj6MNnVKT7Yq1ck82/semNhb5P4Snijlyal35CNhxhZrNuKIrW6heqAs0PkgnA80QbFfmInKWXCODNcry2jTJkpvTDcTyJn8Kt+cQpaWs1pZISXs+ANfCL37somJOXqgnopQ+V6hTfU9PWz+g5SRaZRUaAl2x5Kt8RVy3VkTvLY/wCM39cXep0oG22dwCCcCBgULywbmi343PrXaS0XLQmWpKAQsPmMQC+ObxndIW+RKUkm6LpYgKJIvYPWlQOoxtNcZUzvYGShS1ggBKMWNC1C1BsjnCNUrQoXpkqeWuj6IlagFJWAoBwWuteBwLMCz8M911vLxd6LXJIUUpSo3lEi+bya4FjQgMDF4qyShZxNKC5LMHJFSM32emMPZNW7ZZ5ySmTPWkGt1N1Cr3KWsq5R+yzBgHoX69ZbIEyEJbAZjnPthYTk4LJQUh9lYmyFuDU0yz3QRlC6DtbbnT2wng2BFDxcsM+jKPRHGr0oPCFF5mKvGOQP+YqbZaVKSvjHi3M9pI66xrZapxtJAJu3qC8cCkN64gPOuTOMt7ss0WrziQcDsiYx2Udmsp4CXMJd5k5D44CSr2wQz7dUXWkyrvKXfJKhaZ4ckn6uQQHOUUKyO2H94sa3w9ZU8YZ4t2MSlK3V/tz+t4g2dTEHLniUbRXH0waW2iLKZpUGchD4OaFj68on2jQRZHFOBHJOS5h9giPqiu9NWB5pW/xkb40s9KgE86h1GZviZrHK5VbZdW2ta7yeKU2obvo5t3dsjGEhhtbt2EdZs8tXfLMGeYOtCx7RHJeEYB8u3TCReNKQqohV72QhM7Z2pATO7Ug2ttD2QrWkXlAHfzj1wSrGoyVG+pwqX4xdimYTgdwix1WmK4jO19tnjofB/KieCbsyppdOWRI2faiY59ma01YuDl2VQe8uRxi7kkTJgqczBxY62g8DYycbk4V3TSR6DAg6Rh0mnX27e6HJSqjo9UNOdm3Pn7dO6FJmsRxSerYO1Y0w7BqXTR0rmm/xqjn+sqrR37PRKnzkITwTJQtQAvykqLB6Vfrja6p2+7YJSWHIUcQ/GnXP5n9G+OW69T79vnqbNIoacSWgez2RjPa3yvkJselrWucZffVooVfWLfivvjqnc5MzgZvCzJkw8KljMUVEcUUD5RxHDLb6gfbHVu5DaGs80UH4SgYjxkf/AF6eiFjPGsrp/wDGp/6eZ/GrbENcwlyz47fbXqh3SloCp05e2YsgCrkrNHOAxrzbYicKWwbHZ26vfG58DilKKTTL2dsY6HpDSUpE8BUmYVpWgBpgAUboA+qOWTxkdXbGiZMPDMJYBPGzCWKgkBiaA44Mc412k5ksWpzeKgtB8VnuSwK3xtqWo2cKWeaiK09JHCDvaa4Qq881IoAXbwOwRH0lbparJPEtBSb8l7ywv6yZRriTi8OS58pRnDjuEzgXSkckN5dXc+iI2mFy+9pwSC5mS3e5hwk5mAVXOJ6zJGTvcY9H82OyLrUlY78s7nxsP9h68YzqpgBJbZnhjFpqnNa2WYjyi9PsqZi9eoQvxqNv3VLSRYUlKiDwyKgkHkzdkcmFpUSy50xKcyCpTVGV7Y5jp/dOmPYEfpZR/dmxyeYR4ztXD+9InH4cvqOu2zK+EWRWt5Xvj0vYJzWaT+jlemWmPN2itDTrUsy5CFTFBKlEDAJSHUScgKdY2x13R+leEm2VXDlMsSriZSgEhSghEtdRymUAoXsjSJyni8GF74F1LEk0cHAEHAdF3rgXsa+KP5ogSZybtC6nGfJ6Gz5+iJaJlDUYDbtUI6JrfyNKT+FCUcCGAqZMsqogEOSlycKxXzdN2q6tkycEH8Wk1BmXT4lasYly9M3JqQEIohHGPCeaQXYKG18MIiHSzpm+CluEpb6XKdKDE3jR1ex9kYFpW0zJlgQqZcBFqWOLLQjCWhyyABgRXdGUmL6Y0mmNIldiCbqUtaSWSFs6kqSXKiTXg26IysyYN3p6/b/eEaiTZlcYdMTf7RV9+BIbiiuLV2NSJEq3uHcHfdVsJzwqDBWo1YmLTNUUFlcGqu68h8RF5aNKWsB+EOKgOKmhBWPJ+z6YyurNvItHFqbqhhlflgvUZFsc4v5mmFlA4od1ZZ+Hry9qSeiJjPKtDoqfalWuWhc0lF83qJqEvQlnq3pjmk9d0qAyUfaOzx0BWlJompbi+GRVhhwtnBwVsmc1auI5xpGY02biGWvIZFW/7Po3wkWD4d2r2aAJh8rs/XEXh6ih9FagQE24iofB6gNgDkQduYitNZq3bJgASgIPHd1ISogsk9GEWU7Tc4BXFl0IB8EjO8RltTGc1f0gsXmei04JQTyZoxIpVA6t8WtotswcI4o8qtyWxdYSfFrSYOZ98THO/TmsZWqx2Va7pKlTmupSkAcTIBsQo9MCIen9IqXo+zEglpih4oFZctWAAapJ64ETHSXxgwxB5j6lmI00sogUqfWIkSzxT+b/AC9uzRHXylc6v4hGmHT9UktZZbgVQk9dqTHOtbPxudVuMfVHRNXi1mk/o5PptX9o53rOfwud+er0UjHH7XTn8itSXz2+qOl9yhI4JeB/CpOI+ws5xzZJjoncvnhMpTv+NSsN0tca5fGeP1itJMyz9r2qhFnDAcz+gwNITOKr84fzQmUaDtkYRPylptt0lN64QWTkGIYjdicdsdcOgO+1m1SVyVSSpSwXqQkSkkM2LpV1GOJ2wpK6KBbsfTFzJ1ktSU3UTRLQAsBKJcsJAN0kDi4UHYmNcqkdWlaoLSZrrk4WhOJ8pCdm8RSa4aDMiyrJVLV4RHILkNPmgkuBRyIwp1ktbrPfCnJUSyZYcm4T4tHYdXPDFr0vaJjiZPWsVcFm5d7IeVWMr4ZWa9KfWe1IsdUkfhsg7CP4VxVg16vWeuLbVD8ck1zH8C4X4s+tX3SVPo9P6WV/DNjnmhNMrkKUZakIvJKSZibwAxpQkFwzjaI3/dIV/wDz0/pZP8M2OWS00MZk2LyuVqNAa6TZCLSqWEpnz1JdYSHum+VpSMgSxNGoMGETNS7YqbauCU90yp6Ak8YS76bufOcYxVkWxVzH3e2NpqBKMm3XFBiqU+OSky5qTvdLdhGtyJPaziKTDzJ9YibKU5AwcgfvKiIGEw8yfWIkSiCQN4/iMVHXbNq5JIQtSlhfBIvAFLOLKSfFwdG2HdI6vWOUJpMxdQU1Ul/pLGtLcXarqeONLs4OLnnJ8lRzO6Cn2JI8UevJJ9vpgeOm62aIs8uzTEypqSRMExlLSVG7NtUshIArQgxzmbdpze8eoQymzJSocUODs+0RBTF0HMP4SIA1+Nv9HGEKsRF3q/hmdv8AENqXQ9PrTCrGadI/ngNVqYhKrSAosLqyTh5o0cYxv16Is15jNVyz4yc121By5uuOPXApLEA0f91EKGj5d5roxbAeWR6mgZrrNrtUhASu+5JQQLyaES7DNJO7iL5yAIw2slmSm0TWUlYVMWoFJBACpk8AHfQ9YjNKsiAOSHuk4DyUn1kmJIlpSWTQPkzcpQ9Rgp0JFGD4bNqPbCJoASwGRzw4itoryYFmTgd3sln2Qq0S+NuCV9Z4VPsjKtbqnPsyCvh5ktDrQAFLulr8wKNVBwy8cmMXkrWGwi6TPk14N/CD/wBAo+PSqJn3TsjnRTgSAQ42eXKPTyt0RUhgDuH8A+GLLiWNfrRpayLsqJUqdJcLQpgst9GUKwc4hPXAjFWuXUkUan70zZ+bnAi6enU6FmNhkNvkyzs2KEQO8yVnChOf2yI7XZtXVOAuWgozCVLDhkjzmxKeoRGtmo6OEK5aRLS6SxShdQq+azFEMSTQg9MZ7L1U+gdHkSJYUQ9yz3airz1v6o53pgBdpmkGhWrMbTHYZGoxYXphLXMQRyVFbC5NSwLs2WTQuVqetN1lOxRTj+KpavyinK9zQ1b64kiz7xlmI6F3OkS0SHmEC9aZZFRgJa0k/ecdEapOqC0pACuTwbMC/Evf6/2vRET5il0FUyYVJ4NI5DMlJSWBXveJeSSOT2+xG4pVCLycDWoUYLvEhIUSGYFnrUbI61I1DTKYGWmalkk8LViAwZPCszkmr40jMa0WM2i2ybElMtCiwXwSbtAm8gHjEBkA7GvZxeNSxhkaEmzEGalNOMWDuQkOoimw+iLLRuiJk6XfQlxxxgrEXCcAclCOxWTV4gAcFKSALoACma6Et9NgwA5hGIRKOjNJKkqCOBtHGSTfIQhRVRkF3BBTm4bosumYzqdVp5WtNwulyQygWvXMGflAjoh8amWg0uEY+KryynZtjq8nQ148JclOoUN1YUQTeL3pjitctsSFaOW/Ik9T53vL8qvPDTHGTqxNBANCbviqzUoDxdoix1X0IU2pBmKCQhKVl3FCiZueOoq0IXe7JGH1acqjE7awLdohRlhITLd0lg0sAJCgGKUk0dmwYmJq5GD1ztKLXYAmzPNUmcgFKEqKgEpmByGdqisc+Grlpys879mv3R2E6pTQ1yXLTgS84qcgAOfB7BAOq88k8ST9/wD/ACipZv1xufoC0SgVzJK0IZrykkBzgI2s+YiRbtHzFcX8HlSptHF5CODy50jojRaS1EnzkXPApQ/GAUXOxjwdPTB2jUCbMu3igFBvJImKoebgwOjdA+MLM1c/CFoBJAlhYODi+EnI9s4s7JqeScQDeAqvDwpRkiOkWTQ84S0IWtBUmgURe4rCgvJJFRgKYQ6nRVoBpMQ35g58pe2M7WvHOJWpRIDrTgPGOaJx8mnJ9MItWpYBUL4pLmTHctREsgZVdR6BHSk6ItAP0wA2AUz+xvMLGhpzvww7dGyG08c++Ycu+xmAi+2fnuD8rYYTK1Gk0c5IyOaZ7+PtSO2PRPkSb59j0wn5BnEv3yf3viETeR457a9S5YlqKHUq6SwSo5ST5WPGMFoDUgKJC76WWkcgu3CrQcTkADzdcdIGg5vny3+74oV8izM5ytmB98Jb+YXGFRqPLCHeY9zAIz4Aqb74u/3id8xJfCYTCnhDW6MOGQ3i+QVHoOyNX833DGYs9KvfCPmslyXPTeYczqpF2/pGJk6kgyypUuYFXFJCboo0uaEu6KErCOtIxrFj8zpN/kra/iycOGlnyPNlZ6DGoTqlLANRXmforDY1RlO7k7jh6Idr+l8ZD5pICKhT3GagrwWH3wE89YdRqxLK5hI4l6hK6NenOpnpRYLF6Ab31UzVSXklP73xQ2rVkZXem96iponbl+jIzknVyWAHQHZLjhWq1mJHK2oWOg7UxHtOg5fBkISi8zDw7PxZqfKrij0b41g1dxqN7v6IaVq6R5P3m/lid+f6TGXOg5AmEKuG9eUSZpqb6yk7uKoADZveBGk+bq7zgJwbljn8iDh/15/5Ux8o2rzEv/uFQBpO1Cos8snfPB9cSgIO7G+kXsj/ACzbHHgJbfpke6HBpm1fk6D+uR7odgwIvVNNJ05avydH7ZEBWm7VlZkft0Q60HDqajjTFpetlR+3R6PfEC02dUyZwi7CjhKcYWhKVHDEpZ2YdUXAg2h1NRPlCd+SjptCPdCBaF3grvKVeAICuFlOBsBuuBE6BDE00jSk9/xdIFcJ0voyhZ0rPys6emen4YWIMw6/1d/ho6WtPmJf7Ye6ArTFp/J5X7Ye6HGgNDr/AE3+G/li1fk8rpnn2CArStq8xJ/bq+CHINodf6b/ABH+VLX5mR+2X8MH8o2vzcgV85M90PtAaHU0yu22rJEjpmTfYmGxb7b5Nm+/O90SiIDQw0339amws/XO90F35adsjqne+HXgQxNMm22l6LkN+ZMPthpdpteU2QP1a/fEqCaHU1CXNtp/5iSP1JPrMNq78/KJX/biLFoJodV1XvbfypA5pCfbAUi2n/nAOaSiLAwUOsNVi5FtytvTwQ6MIYFjt/5d1o/sYuiIKHU1VFFvo1qlnnlgP/7ZgkTNIjGdKONbo6PqotTAh1NVSbXpIGqpKxzJB/lhw6Wt7fRyyej2TRFiTAJidTVenT9vAF6QhR3Gn/yGBE6kCL1/ppIMKggqDEaZAQoQV6CK4BYMBJhsrg3gHAqDeGwqFPALaBCL0FegHCYDQgqgBcAuBCLzwd6AVAJhIMG8AowAYTAJgFPBQV6CeAW8E8JeBlAKgPCHhIMA4YDw2/YQp4AyYIqhLwTwCzzwRMIMEYBRU8AKhN6CKoBUFBPBPFCyYEIKoEAkKrAK8YECIA0KSMIECCgukKFH3QcCIFBMAjCCgRQlZNYNoECAIH0wsCBAiA2hIL1gQIoF71Qoq9f94ECCFQO3sgQIAhBwIEAi9hvg71IKBBRpLwFJgoEEFABqRAgQBwUCBAEUQG9EHAgpO2G2w3wIEEGVetoNXvgQIoQKiBAgRFf/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22536" name="Picture 8" descr="http://notmyholiday.com/wp-content/uploads/2012/08/london10downingstreet.jpg"/>
          <p:cNvPicPr>
            <a:picLocks noChangeAspect="1" noChangeArrowheads="1"/>
          </p:cNvPicPr>
          <p:nvPr/>
        </p:nvPicPr>
        <p:blipFill>
          <a:blip r:embed="rId2"/>
          <a:srcRect/>
          <a:stretch>
            <a:fillRect/>
          </a:stretch>
        </p:blipFill>
        <p:spPr bwMode="auto">
          <a:xfrm>
            <a:off x="4143372" y="2857496"/>
            <a:ext cx="4762500" cy="3105150"/>
          </a:xfrm>
          <a:prstGeom prst="rect">
            <a:avLst/>
          </a:prstGeom>
          <a:noFill/>
        </p:spPr>
      </p:pic>
      <p:pic>
        <p:nvPicPr>
          <p:cNvPr id="22530" name="Picture 2" descr="https://encrypted-tbn3.gstatic.com/images?q=tbn:ANd9GcRDAWBWUE2_9jpci_qU_DhxFB-1_BzyFpxkyhNbg1EHDzjLw94h"/>
          <p:cNvPicPr>
            <a:picLocks noChangeAspect="1" noChangeArrowheads="1"/>
          </p:cNvPicPr>
          <p:nvPr/>
        </p:nvPicPr>
        <p:blipFill>
          <a:blip r:embed="rId3"/>
          <a:srcRect/>
          <a:stretch>
            <a:fillRect/>
          </a:stretch>
        </p:blipFill>
        <p:spPr bwMode="auto">
          <a:xfrm>
            <a:off x="6381750" y="5200649"/>
            <a:ext cx="2762250" cy="1657351"/>
          </a:xfrm>
          <a:prstGeom prst="rect">
            <a:avLst/>
          </a:prstGeom>
          <a:noFill/>
        </p:spPr>
      </p:pic>
      <p:pic>
        <p:nvPicPr>
          <p:cNvPr id="22538" name="Picture 10" descr="https://encrypted-tbn1.gstatic.com/images?q=tbn:ANd9GcTit6F28LyVlty5WOg3nUCDvu_xaltC98Zo78_xqVEtUqxABLTH"/>
          <p:cNvPicPr>
            <a:picLocks noChangeAspect="1" noChangeArrowheads="1"/>
          </p:cNvPicPr>
          <p:nvPr/>
        </p:nvPicPr>
        <p:blipFill>
          <a:blip r:embed="rId4"/>
          <a:srcRect/>
          <a:stretch>
            <a:fillRect/>
          </a:stretch>
        </p:blipFill>
        <p:spPr bwMode="auto">
          <a:xfrm>
            <a:off x="357158" y="500042"/>
            <a:ext cx="5772170" cy="3112447"/>
          </a:xfrm>
          <a:prstGeom prst="rect">
            <a:avLst/>
          </a:prstGeom>
          <a:noFill/>
        </p:spPr>
      </p:pic>
      <p:pic>
        <p:nvPicPr>
          <p:cNvPr id="22540" name="Picture 12" descr="https://encrypted-tbn3.gstatic.com/images?q=tbn:ANd9GcQ_NGs86BmJ-Ua7QNU9GO9m7s3nvtewKB1QrULP19s3jJR8k8I3OQ"/>
          <p:cNvPicPr>
            <a:picLocks noChangeAspect="1" noChangeArrowheads="1"/>
          </p:cNvPicPr>
          <p:nvPr/>
        </p:nvPicPr>
        <p:blipFill>
          <a:blip r:embed="rId5"/>
          <a:srcRect/>
          <a:stretch>
            <a:fillRect/>
          </a:stretch>
        </p:blipFill>
        <p:spPr bwMode="auto">
          <a:xfrm>
            <a:off x="4786314" y="214290"/>
            <a:ext cx="1676400" cy="1524001"/>
          </a:xfrm>
          <a:prstGeom prst="rect">
            <a:avLst/>
          </a:prstGeom>
          <a:noFill/>
        </p:spPr>
      </p:pic>
      <p:pic>
        <p:nvPicPr>
          <p:cNvPr id="22544" name="Picture 16" descr="Blair Cheney at Number 10.jpg"/>
          <p:cNvPicPr>
            <a:picLocks noChangeAspect="1" noChangeArrowheads="1"/>
          </p:cNvPicPr>
          <p:nvPr/>
        </p:nvPicPr>
        <p:blipFill>
          <a:blip r:embed="rId6"/>
          <a:srcRect/>
          <a:stretch>
            <a:fillRect/>
          </a:stretch>
        </p:blipFill>
        <p:spPr bwMode="auto">
          <a:xfrm>
            <a:off x="6762750" y="500042"/>
            <a:ext cx="2381250" cy="3581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2538"/>
                                        </p:tgtEl>
                                        <p:attrNameLst>
                                          <p:attrName>style.visibility</p:attrName>
                                        </p:attrNameLst>
                                      </p:cBhvr>
                                      <p:to>
                                        <p:strVal val="visible"/>
                                      </p:to>
                                    </p:set>
                                    <p:anim calcmode="lin" valueType="num">
                                      <p:cBhvr>
                                        <p:cTn id="7" dur="1000" fill="hold"/>
                                        <p:tgtEl>
                                          <p:spTgt spid="22538"/>
                                        </p:tgtEl>
                                        <p:attrNameLst>
                                          <p:attrName>ppt_w</p:attrName>
                                        </p:attrNameLst>
                                      </p:cBhvr>
                                      <p:tavLst>
                                        <p:tav tm="0">
                                          <p:val>
                                            <p:strVal val="#ppt_w*0.70"/>
                                          </p:val>
                                        </p:tav>
                                        <p:tav tm="100000">
                                          <p:val>
                                            <p:strVal val="#ppt_w"/>
                                          </p:val>
                                        </p:tav>
                                      </p:tavLst>
                                    </p:anim>
                                    <p:anim calcmode="lin" valueType="num">
                                      <p:cBhvr>
                                        <p:cTn id="8" dur="1000" fill="hold"/>
                                        <p:tgtEl>
                                          <p:spTgt spid="22538"/>
                                        </p:tgtEl>
                                        <p:attrNameLst>
                                          <p:attrName>ppt_h</p:attrName>
                                        </p:attrNameLst>
                                      </p:cBhvr>
                                      <p:tavLst>
                                        <p:tav tm="0">
                                          <p:val>
                                            <p:strVal val="#ppt_h"/>
                                          </p:val>
                                        </p:tav>
                                        <p:tav tm="100000">
                                          <p:val>
                                            <p:strVal val="#ppt_h"/>
                                          </p:val>
                                        </p:tav>
                                      </p:tavLst>
                                    </p:anim>
                                    <p:animEffect transition="in" filter="fade">
                                      <p:cBhvr>
                                        <p:cTn id="9" dur="1000"/>
                                        <p:tgtEl>
                                          <p:spTgt spid="22538"/>
                                        </p:tgtEl>
                                      </p:cBhvr>
                                    </p:animEffect>
                                  </p:childTnLst>
                                </p:cTn>
                              </p:par>
                              <p:par>
                                <p:cTn id="10" presetID="30" presetClass="entr" presetSubtype="0" fill="hold" nodeType="withEffect">
                                  <p:stCondLst>
                                    <p:cond delay="0"/>
                                  </p:stCondLst>
                                  <p:childTnLst>
                                    <p:set>
                                      <p:cBhvr>
                                        <p:cTn id="11" dur="1" fill="hold">
                                          <p:stCondLst>
                                            <p:cond delay="0"/>
                                          </p:stCondLst>
                                        </p:cTn>
                                        <p:tgtEl>
                                          <p:spTgt spid="22540"/>
                                        </p:tgtEl>
                                        <p:attrNameLst>
                                          <p:attrName>style.visibility</p:attrName>
                                        </p:attrNameLst>
                                      </p:cBhvr>
                                      <p:to>
                                        <p:strVal val="visible"/>
                                      </p:to>
                                    </p:set>
                                    <p:animEffect transition="in" filter="fade">
                                      <p:cBhvr>
                                        <p:cTn id="12" dur="800" decel="100000"/>
                                        <p:tgtEl>
                                          <p:spTgt spid="22540"/>
                                        </p:tgtEl>
                                      </p:cBhvr>
                                    </p:animEffect>
                                    <p:anim calcmode="lin" valueType="num">
                                      <p:cBhvr>
                                        <p:cTn id="13" dur="800" decel="100000" fill="hold"/>
                                        <p:tgtEl>
                                          <p:spTgt spid="22540"/>
                                        </p:tgtEl>
                                        <p:attrNameLst>
                                          <p:attrName>style.rotation</p:attrName>
                                        </p:attrNameLst>
                                      </p:cBhvr>
                                      <p:tavLst>
                                        <p:tav tm="0">
                                          <p:val>
                                            <p:fltVal val="-90"/>
                                          </p:val>
                                        </p:tav>
                                        <p:tav tm="100000">
                                          <p:val>
                                            <p:fltVal val="0"/>
                                          </p:val>
                                        </p:tav>
                                      </p:tavLst>
                                    </p:anim>
                                    <p:anim calcmode="lin" valueType="num">
                                      <p:cBhvr>
                                        <p:cTn id="14" dur="800" decel="100000" fill="hold"/>
                                        <p:tgtEl>
                                          <p:spTgt spid="22540"/>
                                        </p:tgtEl>
                                        <p:attrNameLst>
                                          <p:attrName>ppt_x</p:attrName>
                                        </p:attrNameLst>
                                      </p:cBhvr>
                                      <p:tavLst>
                                        <p:tav tm="0">
                                          <p:val>
                                            <p:strVal val="#ppt_x+0.4"/>
                                          </p:val>
                                        </p:tav>
                                        <p:tav tm="100000">
                                          <p:val>
                                            <p:strVal val="#ppt_x-0.05"/>
                                          </p:val>
                                        </p:tav>
                                      </p:tavLst>
                                    </p:anim>
                                    <p:anim calcmode="lin" valueType="num">
                                      <p:cBhvr>
                                        <p:cTn id="15" dur="800" decel="100000" fill="hold"/>
                                        <p:tgtEl>
                                          <p:spTgt spid="22540"/>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22540"/>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22540"/>
                                        </p:tgtEl>
                                        <p:attrNameLst>
                                          <p:attrName>ppt_y</p:attrName>
                                        </p:attrNameLst>
                                      </p:cBhvr>
                                      <p:tavLst>
                                        <p:tav tm="0">
                                          <p:val>
                                            <p:strVal val="#ppt_y+0.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0" presetClass="entr" presetSubtype="0" fill="hold" nodeType="clickEffect">
                                  <p:stCondLst>
                                    <p:cond delay="0"/>
                                  </p:stCondLst>
                                  <p:childTnLst>
                                    <p:set>
                                      <p:cBhvr>
                                        <p:cTn id="21" dur="1" fill="hold">
                                          <p:stCondLst>
                                            <p:cond delay="0"/>
                                          </p:stCondLst>
                                        </p:cTn>
                                        <p:tgtEl>
                                          <p:spTgt spid="22536"/>
                                        </p:tgtEl>
                                        <p:attrNameLst>
                                          <p:attrName>style.visibility</p:attrName>
                                        </p:attrNameLst>
                                      </p:cBhvr>
                                      <p:to>
                                        <p:strVal val="visible"/>
                                      </p:to>
                                    </p:set>
                                    <p:animEffect transition="in" filter="fade">
                                      <p:cBhvr>
                                        <p:cTn id="22" dur="800" decel="100000"/>
                                        <p:tgtEl>
                                          <p:spTgt spid="22536"/>
                                        </p:tgtEl>
                                      </p:cBhvr>
                                    </p:animEffect>
                                    <p:anim calcmode="lin" valueType="num">
                                      <p:cBhvr>
                                        <p:cTn id="23" dur="800" decel="100000" fill="hold"/>
                                        <p:tgtEl>
                                          <p:spTgt spid="22536"/>
                                        </p:tgtEl>
                                        <p:attrNameLst>
                                          <p:attrName>style.rotation</p:attrName>
                                        </p:attrNameLst>
                                      </p:cBhvr>
                                      <p:tavLst>
                                        <p:tav tm="0">
                                          <p:val>
                                            <p:fltVal val="-90"/>
                                          </p:val>
                                        </p:tav>
                                        <p:tav tm="100000">
                                          <p:val>
                                            <p:fltVal val="0"/>
                                          </p:val>
                                        </p:tav>
                                      </p:tavLst>
                                    </p:anim>
                                    <p:anim calcmode="lin" valueType="num">
                                      <p:cBhvr>
                                        <p:cTn id="24" dur="800" decel="100000" fill="hold"/>
                                        <p:tgtEl>
                                          <p:spTgt spid="22536"/>
                                        </p:tgtEl>
                                        <p:attrNameLst>
                                          <p:attrName>ppt_x</p:attrName>
                                        </p:attrNameLst>
                                      </p:cBhvr>
                                      <p:tavLst>
                                        <p:tav tm="0">
                                          <p:val>
                                            <p:strVal val="#ppt_x+0.4"/>
                                          </p:val>
                                        </p:tav>
                                        <p:tav tm="100000">
                                          <p:val>
                                            <p:strVal val="#ppt_x-0.05"/>
                                          </p:val>
                                        </p:tav>
                                      </p:tavLst>
                                    </p:anim>
                                    <p:anim calcmode="lin" valueType="num">
                                      <p:cBhvr>
                                        <p:cTn id="25" dur="800" decel="100000" fill="hold"/>
                                        <p:tgtEl>
                                          <p:spTgt spid="2253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2253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22536"/>
                                        </p:tgtEl>
                                        <p:attrNameLst>
                                          <p:attrName>ppt_y</p:attrName>
                                        </p:attrNameLst>
                                      </p:cBhvr>
                                      <p:tavLst>
                                        <p:tav tm="0">
                                          <p:val>
                                            <p:strVal val="#ppt_y+0.1"/>
                                          </p:val>
                                        </p:tav>
                                        <p:tav tm="100000">
                                          <p:val>
                                            <p:strVal val="#ppt_y"/>
                                          </p:val>
                                        </p:tav>
                                      </p:tavLst>
                                    </p:anim>
                                  </p:childTnLst>
                                </p:cTn>
                              </p:par>
                              <p:par>
                                <p:cTn id="28" presetID="55" presetClass="entr" presetSubtype="0" fill="hold" nodeType="withEffect">
                                  <p:stCondLst>
                                    <p:cond delay="0"/>
                                  </p:stCondLst>
                                  <p:childTnLst>
                                    <p:set>
                                      <p:cBhvr>
                                        <p:cTn id="29" dur="1" fill="hold">
                                          <p:stCondLst>
                                            <p:cond delay="0"/>
                                          </p:stCondLst>
                                        </p:cTn>
                                        <p:tgtEl>
                                          <p:spTgt spid="22530"/>
                                        </p:tgtEl>
                                        <p:attrNameLst>
                                          <p:attrName>style.visibility</p:attrName>
                                        </p:attrNameLst>
                                      </p:cBhvr>
                                      <p:to>
                                        <p:strVal val="visible"/>
                                      </p:to>
                                    </p:set>
                                    <p:anim calcmode="lin" valueType="num">
                                      <p:cBhvr>
                                        <p:cTn id="30" dur="1000" fill="hold"/>
                                        <p:tgtEl>
                                          <p:spTgt spid="22530"/>
                                        </p:tgtEl>
                                        <p:attrNameLst>
                                          <p:attrName>ppt_w</p:attrName>
                                        </p:attrNameLst>
                                      </p:cBhvr>
                                      <p:tavLst>
                                        <p:tav tm="0">
                                          <p:val>
                                            <p:strVal val="#ppt_w*0.70"/>
                                          </p:val>
                                        </p:tav>
                                        <p:tav tm="100000">
                                          <p:val>
                                            <p:strVal val="#ppt_w"/>
                                          </p:val>
                                        </p:tav>
                                      </p:tavLst>
                                    </p:anim>
                                    <p:anim calcmode="lin" valueType="num">
                                      <p:cBhvr>
                                        <p:cTn id="31" dur="1000" fill="hold"/>
                                        <p:tgtEl>
                                          <p:spTgt spid="22530"/>
                                        </p:tgtEl>
                                        <p:attrNameLst>
                                          <p:attrName>ppt_h</p:attrName>
                                        </p:attrNameLst>
                                      </p:cBhvr>
                                      <p:tavLst>
                                        <p:tav tm="0">
                                          <p:val>
                                            <p:strVal val="#ppt_h"/>
                                          </p:val>
                                        </p:tav>
                                        <p:tav tm="100000">
                                          <p:val>
                                            <p:strVal val="#ppt_h"/>
                                          </p:val>
                                        </p:tav>
                                      </p:tavLst>
                                    </p:anim>
                                    <p:animEffect transition="in" filter="fade">
                                      <p:cBhvr>
                                        <p:cTn id="32" dur="1000"/>
                                        <p:tgtEl>
                                          <p:spTgt spid="22530"/>
                                        </p:tgtEl>
                                      </p:cBhvr>
                                    </p:animEffect>
                                  </p:childTnLst>
                                </p:cTn>
                              </p:par>
                              <p:par>
                                <p:cTn id="33" presetID="30" presetClass="entr" presetSubtype="0" fill="hold" nodeType="withEffect">
                                  <p:stCondLst>
                                    <p:cond delay="0"/>
                                  </p:stCondLst>
                                  <p:childTnLst>
                                    <p:set>
                                      <p:cBhvr>
                                        <p:cTn id="34" dur="1" fill="hold">
                                          <p:stCondLst>
                                            <p:cond delay="0"/>
                                          </p:stCondLst>
                                        </p:cTn>
                                        <p:tgtEl>
                                          <p:spTgt spid="22544"/>
                                        </p:tgtEl>
                                        <p:attrNameLst>
                                          <p:attrName>style.visibility</p:attrName>
                                        </p:attrNameLst>
                                      </p:cBhvr>
                                      <p:to>
                                        <p:strVal val="visible"/>
                                      </p:to>
                                    </p:set>
                                    <p:animEffect transition="in" filter="fade">
                                      <p:cBhvr>
                                        <p:cTn id="35" dur="800" decel="100000"/>
                                        <p:tgtEl>
                                          <p:spTgt spid="22544"/>
                                        </p:tgtEl>
                                      </p:cBhvr>
                                    </p:animEffect>
                                    <p:anim calcmode="lin" valueType="num">
                                      <p:cBhvr>
                                        <p:cTn id="36" dur="800" decel="100000" fill="hold"/>
                                        <p:tgtEl>
                                          <p:spTgt spid="22544"/>
                                        </p:tgtEl>
                                        <p:attrNameLst>
                                          <p:attrName>style.rotation</p:attrName>
                                        </p:attrNameLst>
                                      </p:cBhvr>
                                      <p:tavLst>
                                        <p:tav tm="0">
                                          <p:val>
                                            <p:fltVal val="-90"/>
                                          </p:val>
                                        </p:tav>
                                        <p:tav tm="100000">
                                          <p:val>
                                            <p:fltVal val="0"/>
                                          </p:val>
                                        </p:tav>
                                      </p:tavLst>
                                    </p:anim>
                                    <p:anim calcmode="lin" valueType="num">
                                      <p:cBhvr>
                                        <p:cTn id="37" dur="800" decel="100000" fill="hold"/>
                                        <p:tgtEl>
                                          <p:spTgt spid="22544"/>
                                        </p:tgtEl>
                                        <p:attrNameLst>
                                          <p:attrName>ppt_x</p:attrName>
                                        </p:attrNameLst>
                                      </p:cBhvr>
                                      <p:tavLst>
                                        <p:tav tm="0">
                                          <p:val>
                                            <p:strVal val="#ppt_x+0.4"/>
                                          </p:val>
                                        </p:tav>
                                        <p:tav tm="100000">
                                          <p:val>
                                            <p:strVal val="#ppt_x-0.05"/>
                                          </p:val>
                                        </p:tav>
                                      </p:tavLst>
                                    </p:anim>
                                    <p:anim calcmode="lin" valueType="num">
                                      <p:cBhvr>
                                        <p:cTn id="38" dur="800" decel="100000" fill="hold"/>
                                        <p:tgtEl>
                                          <p:spTgt spid="22544"/>
                                        </p:tgtEl>
                                        <p:attrNameLst>
                                          <p:attrName>ppt_y</p:attrName>
                                        </p:attrNameLst>
                                      </p:cBhvr>
                                      <p:tavLst>
                                        <p:tav tm="0">
                                          <p:val>
                                            <p:strVal val="#ppt_y-0.4"/>
                                          </p:val>
                                        </p:tav>
                                        <p:tav tm="100000">
                                          <p:val>
                                            <p:strVal val="#ppt_y+0.1"/>
                                          </p:val>
                                        </p:tav>
                                      </p:tavLst>
                                    </p:anim>
                                    <p:anim calcmode="lin" valueType="num">
                                      <p:cBhvr>
                                        <p:cTn id="39" dur="200" accel="100000" fill="hold">
                                          <p:stCondLst>
                                            <p:cond delay="800"/>
                                          </p:stCondLst>
                                        </p:cTn>
                                        <p:tgtEl>
                                          <p:spTgt spid="22544"/>
                                        </p:tgtEl>
                                        <p:attrNameLst>
                                          <p:attrName>ppt_x</p:attrName>
                                        </p:attrNameLst>
                                      </p:cBhvr>
                                      <p:tavLst>
                                        <p:tav tm="0">
                                          <p:val>
                                            <p:strVal val="#ppt_x-0.05"/>
                                          </p:val>
                                        </p:tav>
                                        <p:tav tm="100000">
                                          <p:val>
                                            <p:strVal val="#ppt_x"/>
                                          </p:val>
                                        </p:tav>
                                      </p:tavLst>
                                    </p:anim>
                                    <p:anim calcmode="lin" valueType="num">
                                      <p:cBhvr>
                                        <p:cTn id="40" dur="200" accel="100000" fill="hold">
                                          <p:stCondLst>
                                            <p:cond delay="800"/>
                                          </p:stCondLst>
                                        </p:cTn>
                                        <p:tgtEl>
                                          <p:spTgt spid="2254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CHEFE DE GOVERNO E CHEFE DE ESTADO</a:t>
            </a:r>
            <a:endParaRPr lang="pt-BR" dirty="0"/>
          </a:p>
        </p:txBody>
      </p:sp>
      <p:sp>
        <p:nvSpPr>
          <p:cNvPr id="3" name="Espaço Reservado para Conteúdo 2"/>
          <p:cNvSpPr>
            <a:spLocks noGrp="1"/>
          </p:cNvSpPr>
          <p:nvPr>
            <p:ph idx="1"/>
          </p:nvPr>
        </p:nvSpPr>
        <p:spPr>
          <a:xfrm>
            <a:off x="457200" y="1600200"/>
            <a:ext cx="8229600" cy="5472138"/>
          </a:xfrm>
        </p:spPr>
        <p:txBody>
          <a:bodyPr>
            <a:normAutofit fontScale="47500" lnSpcReduction="20000"/>
          </a:bodyPr>
          <a:lstStyle/>
          <a:p>
            <a:pPr algn="just"/>
            <a:r>
              <a:rPr lang="pt-BR" i="1" dirty="0"/>
              <a:t>Chefe de governo</a:t>
            </a:r>
            <a:r>
              <a:rPr lang="pt-BR" dirty="0"/>
              <a:t>: direção política e administrativa. Recebe o título de primeiro-ministro (ou presidente de governo – Espanha; presidente do conselho de ministros – Itália, chanceler </a:t>
            </a:r>
            <a:r>
              <a:rPr lang="pt-BR" dirty="0" err="1"/>
              <a:t>etc</a:t>
            </a:r>
            <a:r>
              <a:rPr lang="pt-BR" dirty="0" smtClean="0"/>
              <a:t>). No </a:t>
            </a:r>
            <a:r>
              <a:rPr lang="pt-BR" dirty="0"/>
              <a:t>governo parlamentar o Chefe de Estado é assistido por ministros nomeados por ele e responsáveis diante dele, sendo que a reunião </a:t>
            </a:r>
            <a:r>
              <a:rPr lang="pt-BR" dirty="0" smtClean="0"/>
              <a:t>desses </a:t>
            </a:r>
            <a:r>
              <a:rPr lang="pt-BR" dirty="0"/>
              <a:t>ministros constitui o Gabinete ou Conselho de Ministros, de onde saem as decisões governamentais mais </a:t>
            </a:r>
            <a:r>
              <a:rPr lang="pt-BR" dirty="0" smtClean="0"/>
              <a:t>relevantes. Sobre as </a:t>
            </a:r>
            <a:r>
              <a:rPr lang="pt-BR" dirty="0"/>
              <a:t>atribuições do Primeiro Ministro, elucida </a:t>
            </a:r>
            <a:r>
              <a:rPr lang="pt-BR" dirty="0" err="1"/>
              <a:t>Bonavides</a:t>
            </a:r>
            <a:r>
              <a:rPr lang="pt-BR" dirty="0"/>
              <a:t> (2004, p. 325</a:t>
            </a:r>
            <a:r>
              <a:rPr lang="pt-BR" dirty="0" smtClean="0"/>
              <a:t>): “Cabe </a:t>
            </a:r>
            <a:r>
              <a:rPr lang="pt-BR" dirty="0"/>
              <a:t>ao primeiro-ministro organizar o gabinete, dirigi-lo, presidir-lhe às sessões, chefiar o partido majoritário, exercer a liderança parlamentar, tratar diretamente com o rei, ou Chefe de Estado, servir de intermediário entre o ministério e a Coroa ou a Presidência da República, enfim, assumir a direção de todos os negócios de governo e obter sempre o apoio da maioria, demonstrando para tanto a necessária habilidade e competência como líder parlamentar</a:t>
            </a:r>
            <a:r>
              <a:rPr lang="pt-BR" dirty="0" smtClean="0"/>
              <a:t>.”</a:t>
            </a:r>
          </a:p>
          <a:p>
            <a:pPr algn="just"/>
            <a:endParaRPr lang="pt-BR" dirty="0"/>
          </a:p>
          <a:p>
            <a:pPr algn="just"/>
            <a:r>
              <a:rPr lang="pt-BR" i="1" dirty="0"/>
              <a:t>Chefe de </a:t>
            </a:r>
            <a:r>
              <a:rPr lang="pt-BR" i="1" dirty="0" smtClean="0"/>
              <a:t>Estado </a:t>
            </a:r>
            <a:r>
              <a:rPr lang="pt-BR" dirty="0" smtClean="0"/>
              <a:t>(</a:t>
            </a:r>
            <a:r>
              <a:rPr lang="pt-BR" dirty="0"/>
              <a:t>pode ser rei ou presidente – assim, pode ser monarquia ou república): </a:t>
            </a:r>
            <a:r>
              <a:rPr lang="pt-BR" dirty="0" smtClean="0"/>
              <a:t>é símbolo da unidade nacional e a representa. Nomeia </a:t>
            </a:r>
            <a:r>
              <a:rPr lang="pt-BR" dirty="0"/>
              <a:t>o chefe de governo (é realizada indicando-se o líder do partido ou da </a:t>
            </a:r>
            <a:r>
              <a:rPr lang="pt-BR" dirty="0" err="1"/>
              <a:t>coalização</a:t>
            </a:r>
            <a:r>
              <a:rPr lang="pt-BR" dirty="0"/>
              <a:t> majoritária</a:t>
            </a:r>
            <a:r>
              <a:rPr lang="pt-BR" dirty="0" smtClean="0"/>
              <a:t>). As </a:t>
            </a:r>
            <a:r>
              <a:rPr lang="pt-BR" dirty="0"/>
              <a:t>atribuições do Chefe de Estado podem ser vislumbradas a partir da seguinte afirmação de </a:t>
            </a:r>
            <a:r>
              <a:rPr lang="pt-BR" dirty="0" err="1"/>
              <a:t>Zippelius</a:t>
            </a:r>
            <a:r>
              <a:rPr lang="pt-BR" dirty="0"/>
              <a:t> (1997, p. 415):</a:t>
            </a:r>
          </a:p>
          <a:p>
            <a:pPr algn="just">
              <a:buNone/>
            </a:pPr>
            <a:r>
              <a:rPr lang="pt-BR" dirty="0" smtClean="0"/>
              <a:t>	“Num </a:t>
            </a:r>
            <a:r>
              <a:rPr lang="pt-BR" dirty="0"/>
              <a:t>sistema estritamente parlamentar, incumbe ao chefe de Estado representar o Estado na sua pessoa e em termos do direito internacional. Além disso, ele desempenha funções limitadas de controle em assuntos normais de Estado. Confere os requisitos finais necessários para adquirirem vigor jurídico a importantes </a:t>
            </a:r>
            <a:r>
              <a:rPr lang="pt-BR" dirty="0" err="1"/>
              <a:t>actos</a:t>
            </a:r>
            <a:r>
              <a:rPr lang="pt-BR" dirty="0"/>
              <a:t> do Estado, promulga as leis aprovadas no parlamento e assina os documentos de ratificação de tratados internacionais</a:t>
            </a:r>
            <a:r>
              <a:rPr lang="pt-BR" dirty="0" smtClean="0"/>
              <a:t>.”</a:t>
            </a:r>
            <a:endParaRPr lang="pt-BR" dirty="0"/>
          </a:p>
          <a:p>
            <a:pPr algn="just"/>
            <a:endParaRPr lang="pt-B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PARLAMENTARISMO</a:t>
            </a:r>
            <a:endParaRPr lang="pt-BR" dirty="0"/>
          </a:p>
        </p:txBody>
      </p:sp>
      <p:sp>
        <p:nvSpPr>
          <p:cNvPr id="3" name="Espaço Reservado para Conteúdo 2"/>
          <p:cNvSpPr>
            <a:spLocks noGrp="1"/>
          </p:cNvSpPr>
          <p:nvPr>
            <p:ph idx="1"/>
          </p:nvPr>
        </p:nvSpPr>
        <p:spPr/>
        <p:txBody>
          <a:bodyPr>
            <a:normAutofit fontScale="85000" lnSpcReduction="10000"/>
          </a:bodyPr>
          <a:lstStyle/>
          <a:p>
            <a:pPr algn="just"/>
            <a:r>
              <a:rPr lang="pt-BR" dirty="0"/>
              <a:t>O Conselho de Ministros é solidariamente responsável diante do Parlamento, este, órgão do Poder Legislativo. </a:t>
            </a:r>
            <a:endParaRPr lang="pt-BR" dirty="0" smtClean="0"/>
          </a:p>
          <a:p>
            <a:pPr algn="just"/>
            <a:r>
              <a:rPr lang="pt-BR" dirty="0" smtClean="0"/>
              <a:t>Como </a:t>
            </a:r>
            <a:r>
              <a:rPr lang="pt-BR" dirty="0"/>
              <a:t>ensina Azambuja (2003, p. 302): “A responsabilidade política dos ministros poderia ser entendida como a obrigação de prestarem contas às Câmaras de seus atos de governo [...]”. </a:t>
            </a:r>
            <a:endParaRPr lang="pt-BR" dirty="0" smtClean="0"/>
          </a:p>
          <a:p>
            <a:pPr algn="just"/>
            <a:r>
              <a:rPr lang="pt-BR" dirty="0" smtClean="0"/>
              <a:t>Do </a:t>
            </a:r>
            <a:r>
              <a:rPr lang="pt-BR" dirty="0"/>
              <a:t>outro lado, o Gabinete pode, entendendo que o Parlamento não está funcionando em consonância à vontade coletiva, “[...] convocar eleitores para proceder à eleição da parte eletiva do Parlamento [...]” (PAUPERIO, 1971, p. 263</a:t>
            </a:r>
            <a:r>
              <a:rPr lang="pt-BR" dirty="0" smtClean="0"/>
              <a:t>).</a:t>
            </a:r>
            <a:endParaRPr lang="pt-B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t>CONFLITOS ENTRE O PODER LEGISLATIVO E O EXECUTIVO</a:t>
            </a:r>
            <a:endParaRPr lang="pt-BR" b="1" dirty="0"/>
          </a:p>
        </p:txBody>
      </p:sp>
      <p:sp>
        <p:nvSpPr>
          <p:cNvPr id="3" name="Espaço Reservado para Conteúdo 2"/>
          <p:cNvSpPr>
            <a:spLocks noGrp="1"/>
          </p:cNvSpPr>
          <p:nvPr>
            <p:ph idx="1"/>
          </p:nvPr>
        </p:nvSpPr>
        <p:spPr>
          <a:xfrm>
            <a:off x="214282" y="1428736"/>
            <a:ext cx="8515352" cy="5757890"/>
          </a:xfrm>
        </p:spPr>
        <p:txBody>
          <a:bodyPr>
            <a:normAutofit fontScale="55000" lnSpcReduction="20000"/>
          </a:bodyPr>
          <a:lstStyle/>
          <a:p>
            <a:pPr algn="just"/>
            <a:r>
              <a:rPr lang="pt-BR" dirty="0"/>
              <a:t>Conflitos entre Legislativo e o Executivo podem ser resolvidos do seguinte modo: </a:t>
            </a:r>
            <a:endParaRPr lang="pt-BR" dirty="0" smtClean="0"/>
          </a:p>
          <a:p>
            <a:pPr algn="just">
              <a:buNone/>
            </a:pPr>
            <a:r>
              <a:rPr lang="pt-BR" dirty="0"/>
              <a:t>	</a:t>
            </a:r>
            <a:r>
              <a:rPr lang="pt-BR" b="1" dirty="0" smtClean="0"/>
              <a:t>1-</a:t>
            </a:r>
            <a:r>
              <a:rPr lang="pt-BR" dirty="0" smtClean="0"/>
              <a:t> </a:t>
            </a:r>
            <a:r>
              <a:rPr lang="pt-BR" dirty="0"/>
              <a:t>por iniciativa do Parlamento, pela derrubada de um governo e a abertura da possibilidade de construir </a:t>
            </a:r>
            <a:r>
              <a:rPr lang="pt-BR" dirty="0" smtClean="0"/>
              <a:t>outro. A demissão do Primeiro Ministro e de seu Gabinete pode ser determinada por duas razões, quais sejam, a perda de maioria parlamentar, ou a moção de desconfiança.</a:t>
            </a:r>
          </a:p>
          <a:p>
            <a:pPr algn="just">
              <a:buNone/>
            </a:pPr>
            <a:r>
              <a:rPr lang="pt-BR" dirty="0"/>
              <a:t>	</a:t>
            </a:r>
            <a:r>
              <a:rPr lang="pt-BR" b="1" dirty="0" smtClean="0"/>
              <a:t>Moção de Desconfiança</a:t>
            </a:r>
            <a:r>
              <a:rPr lang="pt-BR" dirty="0" smtClean="0"/>
              <a:t>: é preciso que o Parlamento tenha confiança no Gabinete, senão os ministros que o compõem deverão demitir-se, ao que se chama moção de desconfiança. Ocorre quando um parlamentar rejeita a política adotada pelo Primeiro Ministro. Se este voto de desconfiança for aceito pela maioria parlamentar, é o mesmo que dizer que a maioria do povo desaprova esta política, restando assim, ao Primeiro Ministro, o pedido de demissão. </a:t>
            </a:r>
          </a:p>
          <a:p>
            <a:pPr algn="just">
              <a:buNone/>
            </a:pPr>
            <a:endParaRPr lang="pt-BR" dirty="0"/>
          </a:p>
          <a:p>
            <a:pPr algn="just">
              <a:buNone/>
            </a:pPr>
            <a:r>
              <a:rPr lang="pt-BR" dirty="0"/>
              <a:t>	</a:t>
            </a:r>
            <a:r>
              <a:rPr lang="pt-BR" b="1" dirty="0" smtClean="0"/>
              <a:t>2- </a:t>
            </a:r>
            <a:r>
              <a:rPr lang="pt-BR" dirty="0" smtClean="0"/>
              <a:t>Moção </a:t>
            </a:r>
            <a:r>
              <a:rPr lang="pt-BR" dirty="0"/>
              <a:t>de </a:t>
            </a:r>
            <a:r>
              <a:rPr lang="pt-BR" dirty="0" smtClean="0"/>
              <a:t>censura - o </a:t>
            </a:r>
            <a:r>
              <a:rPr lang="pt-BR" dirty="0"/>
              <a:t>Parlamento adverte ao Governo para que altere suas diretrizes. </a:t>
            </a:r>
            <a:endParaRPr lang="pt-BR" dirty="0" smtClean="0"/>
          </a:p>
          <a:p>
            <a:pPr algn="just">
              <a:buNone/>
            </a:pPr>
            <a:endParaRPr lang="pt-BR" dirty="0"/>
          </a:p>
          <a:p>
            <a:pPr algn="just">
              <a:buNone/>
            </a:pPr>
            <a:r>
              <a:rPr lang="pt-BR" dirty="0" smtClean="0"/>
              <a:t>	</a:t>
            </a:r>
            <a:r>
              <a:rPr lang="pt-BR" b="1" dirty="0" smtClean="0"/>
              <a:t>3- </a:t>
            </a:r>
            <a:r>
              <a:rPr lang="pt-BR" dirty="0" smtClean="0"/>
              <a:t>Moção de confiança - como </a:t>
            </a:r>
            <a:r>
              <a:rPr lang="pt-BR" dirty="0"/>
              <a:t>explica Silva (1999, p. 168): </a:t>
            </a:r>
            <a:r>
              <a:rPr lang="pt-BR" dirty="0" smtClean="0"/>
              <a:t>“Nas </a:t>
            </a:r>
            <a:r>
              <a:rPr lang="pt-BR" dirty="0"/>
              <a:t>hipóteses em que o consenso estiver claudicante ou difícil de definir, o próprio governo pode se antecipar, requerendo ao Parlamento uma ‘moção de confiança’ que lhe assegure a estabilidade</a:t>
            </a:r>
            <a:r>
              <a:rPr lang="pt-BR" dirty="0" smtClean="0"/>
              <a:t>.”</a:t>
            </a:r>
            <a:endParaRPr lang="pt-BR" b="1" dirty="0" smtClean="0"/>
          </a:p>
          <a:p>
            <a:pPr algn="just">
              <a:buNone/>
            </a:pPr>
            <a:r>
              <a:rPr lang="pt-BR" dirty="0" smtClean="0"/>
              <a:t> </a:t>
            </a:r>
          </a:p>
          <a:p>
            <a:pPr algn="just">
              <a:buNone/>
            </a:pPr>
            <a:r>
              <a:rPr lang="pt-BR" dirty="0"/>
              <a:t>	</a:t>
            </a:r>
            <a:r>
              <a:rPr lang="pt-BR" b="1" dirty="0"/>
              <a:t>4</a:t>
            </a:r>
            <a:r>
              <a:rPr lang="pt-BR" b="1" dirty="0" smtClean="0"/>
              <a:t>-</a:t>
            </a:r>
            <a:r>
              <a:rPr lang="pt-BR" dirty="0" smtClean="0"/>
              <a:t> Pela </a:t>
            </a:r>
            <a:r>
              <a:rPr lang="pt-BR" dirty="0"/>
              <a:t>decisão do governo de dissolver o Parlamento, reconduzindo a decisão para o eleitorado, que deverá escolher novos membros.</a:t>
            </a:r>
          </a:p>
          <a:p>
            <a:endParaRPr lang="pt-B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283</TotalTime>
  <Words>1185</Words>
  <Application>Microsoft Office PowerPoint</Application>
  <PresentationFormat>Apresentação na tela (4:3)</PresentationFormat>
  <Paragraphs>57</Paragraphs>
  <Slides>16</Slides>
  <Notes>0</Notes>
  <HiddenSlides>0</HiddenSlides>
  <MMClips>0</MMClips>
  <ScaleCrop>false</ScaleCrop>
  <HeadingPairs>
    <vt:vector size="4" baseType="variant">
      <vt:variant>
        <vt:lpstr>Tema</vt:lpstr>
      </vt:variant>
      <vt:variant>
        <vt:i4>1</vt:i4>
      </vt:variant>
      <vt:variant>
        <vt:lpstr>Títulos de slides</vt:lpstr>
      </vt:variant>
      <vt:variant>
        <vt:i4>16</vt:i4>
      </vt:variant>
    </vt:vector>
  </HeadingPairs>
  <TitlesOfParts>
    <vt:vector size="17" baseType="lpstr">
      <vt:lpstr>Tema do Office</vt:lpstr>
      <vt:lpstr>FORMAS DE GOVERNO</vt:lpstr>
      <vt:lpstr>SISTEMAS DE GOVERNO</vt:lpstr>
      <vt:lpstr>SISTEMAS DE GOVERNO</vt:lpstr>
      <vt:lpstr>PARLAMENTARISMO</vt:lpstr>
      <vt:lpstr>PARLAMENTARISMO</vt:lpstr>
      <vt:lpstr>Apresentação do PowerPoint</vt:lpstr>
      <vt:lpstr>CHEFE DE GOVERNO E CHEFE DE ESTADO</vt:lpstr>
      <vt:lpstr>PARLAMENTARISMO</vt:lpstr>
      <vt:lpstr>CONFLITOS ENTRE O PODER LEGISLATIVO E O EXECUTIVO</vt:lpstr>
      <vt:lpstr>PRESIDENCIALISMO</vt:lpstr>
      <vt:lpstr>CARACTERÍSTICAS DO PRESIDENCIALISMO</vt:lpstr>
      <vt:lpstr>PRESIDENCIALISMO</vt:lpstr>
      <vt:lpstr>PRESIDENTE</vt:lpstr>
      <vt:lpstr>Apresentação do PowerPoint</vt:lpstr>
      <vt:lpstr>Apresentação do PowerPoint</vt:lpstr>
      <vt:lpstr>FORMAS DE ESTADO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REVISOR</dc:creator>
  <cp:lastModifiedBy>007</cp:lastModifiedBy>
  <cp:revision>23</cp:revision>
  <dcterms:created xsi:type="dcterms:W3CDTF">2012-11-13T18:00:08Z</dcterms:created>
  <dcterms:modified xsi:type="dcterms:W3CDTF">2012-11-26T18:04:06Z</dcterms:modified>
</cp:coreProperties>
</file>