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5" r:id="rId11"/>
    <p:sldId id="264" r:id="rId12"/>
    <p:sldId id="266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C860D07-52AC-4570-913F-190313E6B98D}" type="datetimeFigureOut">
              <a:rPr lang="pt-BR" smtClean="0"/>
              <a:pPr/>
              <a:t>05/09/2012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A942696-5A56-4857-A310-6476CB607B19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ESTADO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Rafael Padilha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FORMAÇÃO DO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u="sng" dirty="0" smtClean="0"/>
              <a:t>Originária</a:t>
            </a:r>
            <a:r>
              <a:rPr lang="pt-BR" dirty="0" smtClean="0"/>
              <a:t> ou </a:t>
            </a:r>
            <a:r>
              <a:rPr lang="pt-BR" u="sng" dirty="0" smtClean="0"/>
              <a:t>Derivada</a:t>
            </a:r>
          </a:p>
          <a:p>
            <a:pPr algn="just"/>
            <a:r>
              <a:rPr lang="pt-BR" dirty="0" smtClean="0"/>
              <a:t>Principais teorias que procuram explicar a formação originária do Estado:</a:t>
            </a:r>
          </a:p>
          <a:p>
            <a:pPr lvl="0" algn="just"/>
            <a:r>
              <a:rPr lang="pt-BR" b="1" dirty="0" smtClean="0"/>
              <a:t>1-</a:t>
            </a:r>
            <a:r>
              <a:rPr lang="pt-BR" dirty="0" smtClean="0"/>
              <a:t> Teorias que afirmam a formação natural ou espontânea do Estado, ou seja, o Estado se formou naturalmente, sem um ato voluntário. As causas determinantes seriam: Origem familial ou patriarcal; origem em atos de força, de violência ou de conquista; origem em causas econômicas ou patrimoniais; origem no desenvolvimento interno da sociedade.</a:t>
            </a:r>
          </a:p>
          <a:p>
            <a:pPr lvl="0" algn="just"/>
            <a:r>
              <a:rPr lang="pt-BR" b="1" dirty="0" smtClean="0"/>
              <a:t>II- </a:t>
            </a:r>
            <a:r>
              <a:rPr lang="pt-BR" dirty="0" smtClean="0"/>
              <a:t>Teorias que sustentam a formação contratual do Estado, ou seja, foi a vontade de alguns homens, ou de todos os homens, que levou à criação do Estado.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-295134"/>
            <a:ext cx="8229600" cy="990600"/>
          </a:xfrm>
        </p:spPr>
        <p:txBody>
          <a:bodyPr/>
          <a:lstStyle/>
          <a:p>
            <a:r>
              <a:rPr lang="pt-BR" dirty="0" smtClean="0"/>
              <a:t>FORMAÇÃO DO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38940" y="838326"/>
            <a:ext cx="8229600" cy="4652008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Principais teorias que procuram explicar a formação derivada do Estado:</a:t>
            </a:r>
          </a:p>
          <a:p>
            <a:r>
              <a:rPr lang="pt-BR" b="1" dirty="0" smtClean="0"/>
              <a:t>Processos  típicos: </a:t>
            </a:r>
          </a:p>
          <a:p>
            <a:pPr>
              <a:buNone/>
            </a:pPr>
            <a:r>
              <a:rPr lang="pt-BR" b="1" dirty="0" smtClean="0"/>
              <a:t>	a)</a:t>
            </a:r>
            <a:r>
              <a:rPr lang="pt-BR" dirty="0" smtClean="0"/>
              <a:t> o </a:t>
            </a:r>
            <a:r>
              <a:rPr lang="pt-BR" b="1" u="sng" dirty="0" smtClean="0"/>
              <a:t>fracionamento</a:t>
            </a:r>
            <a:r>
              <a:rPr lang="pt-BR" dirty="0" smtClean="0"/>
              <a:t>: quando uma parte do território de um Estado se desmembra e passa a constituir um novo Estado (exemplos: independência das colônias em relação às metrópoles); </a:t>
            </a:r>
          </a:p>
          <a:p>
            <a:pPr>
              <a:buNone/>
            </a:pPr>
            <a:r>
              <a:rPr lang="pt-BR" b="1" dirty="0" smtClean="0"/>
              <a:t>	b) </a:t>
            </a:r>
            <a:r>
              <a:rPr lang="pt-BR" dirty="0" smtClean="0"/>
              <a:t>A </a:t>
            </a:r>
            <a:r>
              <a:rPr lang="pt-BR" b="1" u="sng" dirty="0" smtClean="0"/>
              <a:t>união de Estados</a:t>
            </a:r>
            <a:r>
              <a:rPr lang="pt-BR" dirty="0" smtClean="0"/>
              <a:t>: dois ou mais Estados resolvem unir-se, para compor um novo Estado, perdendo sua condição de Estados a partir do momento em que se completar a união e integrando-se, a partir daí, no Estado resultante.  Exemplo: Suécia e Noruega ficaram sob um mesmo rei de 1815 a 1905;  de 1918 a 1944 a Islândia e a Dinamarca constituíram um só Estado.</a:t>
            </a:r>
          </a:p>
          <a:p>
            <a:pPr algn="just"/>
            <a:r>
              <a:rPr lang="pt-BR" b="1" dirty="0" smtClean="0"/>
              <a:t>Processos atípicos, não-usuais e imprevisíveis</a:t>
            </a:r>
            <a:r>
              <a:rPr lang="pt-BR" dirty="0" smtClean="0"/>
              <a:t>: por exemplo, depois de grandes guerras as potências vencedoras, visando a assegurar o enfraquecimento permanente dos países vencidos, ou procurando ampliar o seu próprio território, procedem a uma alteração dos quadros políticos, não raro promovendo a criação de novos Estados, em partes de território de um ou mais dos vencidos. Por exemplo, a criação de dois Estados alemães – a República Democrática Alemã e a República Federal Alemã -, em lugar do único Estado alemão existente antes da II Guerra Mundial.</a:t>
            </a:r>
          </a:p>
          <a:p>
            <a:endParaRPr lang="pt-BR" dirty="0"/>
          </a:p>
        </p:txBody>
      </p:sp>
      <p:pic>
        <p:nvPicPr>
          <p:cNvPr id="8194" name="Picture 2" descr="http://1.bp.blogspot.com/-HDS8mpL1ro0/Tps8IIYrIZI/AAAAAAAAAVg/W52hX8mFoWg/s1600/Alemanhaocupaca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5397202"/>
            <a:ext cx="1784008" cy="1512927"/>
          </a:xfrm>
          <a:prstGeom prst="rect">
            <a:avLst/>
          </a:prstGeom>
          <a:noFill/>
        </p:spPr>
      </p:pic>
      <p:pic>
        <p:nvPicPr>
          <p:cNvPr id="8196" name="Picture 4" descr="http://t3.gstatic.com/images?q=tbn:ANd9GcSHwZZRiL8pjZnuI2w_O-FVwD58O-NoYq4dxPDlsCZqxA5pjhb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639" y="5397202"/>
            <a:ext cx="1734141" cy="1458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HISTÓRICA DO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err="1" smtClean="0"/>
              <a:t>Sequência</a:t>
            </a:r>
            <a:r>
              <a:rPr lang="pt-BR" dirty="0" smtClean="0"/>
              <a:t> cronológica: </a:t>
            </a:r>
            <a:r>
              <a:rPr lang="pt-BR" i="1" dirty="0" smtClean="0"/>
              <a:t>Estado Antigo, Estado Grego, Estado Romano, Estado Medieval </a:t>
            </a:r>
            <a:r>
              <a:rPr lang="pt-BR" dirty="0" smtClean="0"/>
              <a:t>e </a:t>
            </a:r>
            <a:r>
              <a:rPr lang="pt-BR" i="1" dirty="0" smtClean="0"/>
              <a:t>Estado Moderno.</a:t>
            </a:r>
            <a:endParaRPr lang="pt-BR" dirty="0" smtClean="0"/>
          </a:p>
          <a:p>
            <a:pPr algn="just"/>
            <a:r>
              <a:rPr lang="pt-BR" dirty="0" smtClean="0"/>
              <a:t>Para esta divisão cronológica, parte-se do pressuposto de que o Estado diz respeito a todas as sociedades políticas que, com autoridade superior, fixaram as regras de convivência de seus membros.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ESTADO ANTIGO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1219200"/>
            <a:ext cx="8329642" cy="5638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Na Antiguidade, a família, a religião, o Estado, a organização econômica formavam um conjunto confuso, sem diferenciação aparente. Em conseqüência, não se distingue o pensamento político da religião, da moral, da filosofia ou das doutrinas econômicas.</a:t>
            </a:r>
          </a:p>
          <a:p>
            <a:r>
              <a:rPr lang="pt-BR" dirty="0" smtClean="0"/>
              <a:t>As duas marcas fundamentais, característica do Estado desse período, são:</a:t>
            </a:r>
          </a:p>
          <a:p>
            <a:pPr lvl="0" algn="just"/>
            <a:r>
              <a:rPr lang="pt-BR" u="sng" dirty="0" smtClean="0"/>
              <a:t>A natureza unitária</a:t>
            </a:r>
            <a:r>
              <a:rPr lang="pt-BR" dirty="0" smtClean="0"/>
              <a:t>- o Estado Antigo sempre aparece como uma unidade geral, não admitindo qualquer divisão interior, nem territorial, nem de funções.</a:t>
            </a:r>
          </a:p>
          <a:p>
            <a:pPr lvl="0" algn="just"/>
            <a:r>
              <a:rPr lang="pt-BR" u="sng" dirty="0" smtClean="0"/>
              <a:t>A religiosidade</a:t>
            </a:r>
            <a:r>
              <a:rPr lang="pt-BR" dirty="0" smtClean="0"/>
              <a:t> – muitos autores entendem que o Estado pode ser definido como um Estado Teocrático. A autoridade dos governantes e as normas de comportamento individual e coletivo são expressões da vontade de um poder divino. Há dois pontos, notados por </a:t>
            </a:r>
            <a:r>
              <a:rPr lang="pt-BR" dirty="0" err="1" smtClean="0"/>
              <a:t>Jellinek</a:t>
            </a:r>
            <a:r>
              <a:rPr lang="pt-BR" dirty="0" smtClean="0"/>
              <a:t>: </a:t>
            </a:r>
            <a:r>
              <a:rPr lang="pt-BR" b="1" dirty="0" smtClean="0"/>
              <a:t>a) </a:t>
            </a:r>
            <a:r>
              <a:rPr lang="pt-BR" dirty="0" smtClean="0"/>
              <a:t>governo unipessoal e o governante é considerado um representante do poder divino, confundindo-se, às vezes, com a própria divindade; </a:t>
            </a:r>
            <a:r>
              <a:rPr lang="pt-BR" b="1" dirty="0" smtClean="0"/>
              <a:t>b) </a:t>
            </a:r>
            <a:r>
              <a:rPr lang="pt-BR" dirty="0" smtClean="0"/>
              <a:t>o poder do governante é limitado pela vontade da divindade, cujo veículo, porém, é um órgão especial: a classe sacerdotal.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CÓDIGO DE HAMMURABI</a:t>
            </a:r>
            <a:br>
              <a:rPr lang="pt-BR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t-BR" dirty="0" smtClean="0"/>
              <a:t> cerca de 1.694 a.C.</a:t>
            </a:r>
          </a:p>
        </p:txBody>
      </p:sp>
      <p:pic>
        <p:nvPicPr>
          <p:cNvPr id="26627" name="Picture 2" descr="[hamurabi.jpg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13" y="2071688"/>
            <a:ext cx="3957637" cy="452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Espaço Reservado para Conteúdo 4" descr="Hammurabi e Deus Samas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28625" y="1643063"/>
            <a:ext cx="3286125" cy="4665662"/>
          </a:xfrm>
        </p:spPr>
      </p:pic>
      <p:cxnSp>
        <p:nvCxnSpPr>
          <p:cNvPr id="7" name="Conector reto 6"/>
          <p:cNvCxnSpPr/>
          <p:nvPr/>
        </p:nvCxnSpPr>
        <p:spPr bwMode="auto">
          <a:xfrm rot="10800000">
            <a:off x="3786182" y="1714488"/>
            <a:ext cx="1357322" cy="1285884"/>
          </a:xfrm>
          <a:prstGeom prst="line">
            <a:avLst/>
          </a:prstGeom>
          <a:ln w="57150">
            <a:headEnd type="none" w="sm" len="sm"/>
            <a:tailEnd type="none" w="sm" len="sm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 bwMode="auto">
          <a:xfrm rot="5400000">
            <a:off x="2867012" y="4000504"/>
            <a:ext cx="3133748" cy="1438284"/>
          </a:xfrm>
          <a:prstGeom prst="line">
            <a:avLst/>
          </a:prstGeom>
          <a:ln w="57150">
            <a:headEnd type="none" w="sm" len="sm"/>
            <a:tailEnd type="none" w="sm" len="sm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ESTADO GREGO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Não há um Estado único, englobando toda a civilização helênica. A </a:t>
            </a:r>
            <a:r>
              <a:rPr lang="pt-BR" dirty="0" err="1" smtClean="0"/>
              <a:t>cidade-Estado</a:t>
            </a:r>
            <a:r>
              <a:rPr lang="pt-BR" dirty="0" smtClean="0"/>
              <a:t> é a sociedade política de maior expressão. </a:t>
            </a:r>
          </a:p>
          <a:p>
            <a:pPr algn="just"/>
            <a:r>
              <a:rPr lang="pt-BR" dirty="0" smtClean="0"/>
              <a:t>O ideal visado era a </a:t>
            </a:r>
            <a:r>
              <a:rPr lang="pt-BR" dirty="0" err="1" smtClean="0"/>
              <a:t>autossuficiência</a:t>
            </a:r>
            <a:r>
              <a:rPr lang="pt-BR" dirty="0" smtClean="0"/>
              <a:t>, a autarquia.</a:t>
            </a:r>
          </a:p>
          <a:p>
            <a:pPr algn="just"/>
            <a:r>
              <a:rPr lang="pt-BR" dirty="0" smtClean="0"/>
              <a:t>No Estado Grego o indivíduo tem uma posição peculiar. Há uma elite, que compõe a classe política, com intensa participação nas decisões do Estado, a respeito dos assuntos de caráter público.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ESTADO ROMANO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Teve início com um pequeno agrupamento humano, experimentou várias formas de governo, expandiu seu domínio por uma grande extensão do mundo, atingindo povos de costumes e organizações absolutamente díspares, chegando à aspiração de constituir um império mundial.</a:t>
            </a:r>
          </a:p>
          <a:p>
            <a:pPr algn="just"/>
            <a:r>
              <a:rPr lang="pt-BR" dirty="0" smtClean="0"/>
              <a:t>As formas de organização política vão da monarquia, ou </a:t>
            </a:r>
            <a:r>
              <a:rPr lang="pt-BR" i="1" dirty="0" err="1" smtClean="0"/>
              <a:t>regnum</a:t>
            </a:r>
            <a:r>
              <a:rPr lang="pt-BR" i="1" dirty="0" smtClean="0"/>
              <a:t>, </a:t>
            </a:r>
            <a:r>
              <a:rPr lang="pt-BR" dirty="0" smtClean="0"/>
              <a:t>passando pela república, </a:t>
            </a:r>
            <a:r>
              <a:rPr lang="pt-BR" i="1" dirty="0" err="1" smtClean="0"/>
              <a:t>res</a:t>
            </a:r>
            <a:r>
              <a:rPr lang="pt-BR" i="1" dirty="0" smtClean="0"/>
              <a:t> publica, </a:t>
            </a:r>
            <a:r>
              <a:rPr lang="pt-BR" dirty="0" smtClean="0"/>
              <a:t>e culminando no império, </a:t>
            </a:r>
            <a:r>
              <a:rPr lang="pt-BR" i="1" dirty="0" err="1" smtClean="0"/>
              <a:t>imperium</a:t>
            </a:r>
            <a:r>
              <a:rPr lang="pt-BR" i="1" dirty="0" smtClean="0"/>
              <a:t>. </a:t>
            </a:r>
            <a:endParaRPr lang="pt-BR" dirty="0" smtClean="0"/>
          </a:p>
          <a:p>
            <a:pPr algn="just"/>
            <a:r>
              <a:rPr lang="pt-BR" dirty="0" smtClean="0"/>
              <a:t>Roma sempre manteve as características básicas de </a:t>
            </a:r>
            <a:r>
              <a:rPr lang="pt-BR" dirty="0" err="1" smtClean="0"/>
              <a:t>cidade-Estado</a:t>
            </a:r>
            <a:r>
              <a:rPr lang="pt-BR" dirty="0" smtClean="0"/>
              <a:t>, desde sua fundação, em 754 a.C., até a morte de Justiniano, em 565 da era cristã. O domínio sobre uma grande extensão territorial, e sobretudo o cristianismo iriam determinar a superação da </a:t>
            </a:r>
            <a:r>
              <a:rPr lang="pt-BR" dirty="0" err="1" smtClean="0"/>
              <a:t>cidade-Estado</a:t>
            </a:r>
            <a:r>
              <a:rPr lang="pt-BR" dirty="0" smtClean="0"/>
              <a:t>, promovendo o advento de novas formas de sociedade política, englobadas no conceito de Estado medieval.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ESTADO MEDIEVAL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Estado Medieval: um poder superior, exercido pelo Imperador, com uma infinita pluralidade de poderes menores, sem hierarquia definida; uma incontável multiplicidade de ordens jurídicas, compreendendo a ordem imperial, a ordem eclesiástica, um direito comunal que se desenvolveu extraordinariamente, as ordenações dos feudos e as regras estabelecidas no fim da Idade Média pelas corporações de ofícios.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ESTADO MODERNO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Elementos essenciais para a existência do Estado:</a:t>
            </a:r>
          </a:p>
          <a:p>
            <a:pPr algn="just"/>
            <a:r>
              <a:rPr lang="pt-BR" dirty="0" smtClean="0"/>
              <a:t>Para </a:t>
            </a:r>
            <a:r>
              <a:rPr lang="pt-BR" dirty="0" err="1" smtClean="0"/>
              <a:t>Santi</a:t>
            </a:r>
            <a:r>
              <a:rPr lang="pt-BR" dirty="0" smtClean="0"/>
              <a:t> Romano, seriam soberania e territorialidade.</a:t>
            </a:r>
          </a:p>
          <a:p>
            <a:pPr algn="just"/>
            <a:r>
              <a:rPr lang="pt-BR" dirty="0" smtClean="0"/>
              <a:t>A maioria dos autores indicam 3 elementos, com divergências. Em geral, indica-se dois elementos materiais: território e povo; um elemento formal: poder (há quem diga ser a autoridade, governo ou soberania).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CONCEPÇÃO DE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000232" y="1219200"/>
            <a:ext cx="6715172" cy="3852874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Se o Estado é um ente abstrato ou real</a:t>
            </a:r>
          </a:p>
          <a:p>
            <a:pPr algn="just"/>
            <a:r>
              <a:rPr lang="pt-BR" dirty="0" err="1" smtClean="0"/>
              <a:t>Jellinek</a:t>
            </a:r>
            <a:r>
              <a:rPr lang="pt-BR" dirty="0" smtClean="0"/>
              <a:t>: diz que o Estado faz parte do mundo dos fatos e </a:t>
            </a:r>
            <a:r>
              <a:rPr lang="pt-BR" dirty="0" err="1" smtClean="0"/>
              <a:t>consequentemente</a:t>
            </a:r>
            <a:r>
              <a:rPr lang="pt-BR" dirty="0" smtClean="0"/>
              <a:t> está inserido no mundo real em sentido objetivo, ou seja, que tem existência fora de nós, é um ente que se desenvolve no tempo e no espaço, e sua unidade e condição de ser é reconhecida inclusive por quem não conhece nada sobre os fins políticos de uma sociedade humana, em um lugar e tempo determinado.</a:t>
            </a:r>
          </a:p>
          <a:p>
            <a:pPr algn="just"/>
            <a:r>
              <a:rPr lang="pt-BR" dirty="0" smtClean="0"/>
              <a:t>Para Georges </a:t>
            </a:r>
            <a:r>
              <a:rPr lang="pt-BR" dirty="0" err="1" smtClean="0"/>
              <a:t>Burdeau</a:t>
            </a:r>
            <a:r>
              <a:rPr lang="pt-BR" dirty="0" smtClean="0"/>
              <a:t>, a existência do Estado “não pertence à fenomenologia tangível: é da ordem do espírito. O estado é, no sentido pleno do termo, uma </a:t>
            </a:r>
            <a:r>
              <a:rPr lang="pt-BR" dirty="0" err="1" smtClean="0"/>
              <a:t>ideia</a:t>
            </a:r>
            <a:r>
              <a:rPr lang="pt-BR" dirty="0" smtClean="0"/>
              <a:t>. Não tendo outra realidade além da conceitual, ele só existe porque é pensado.”</a:t>
            </a:r>
          </a:p>
          <a:p>
            <a:endParaRPr lang="pt-BR" dirty="0"/>
          </a:p>
        </p:txBody>
      </p:sp>
      <p:pic>
        <p:nvPicPr>
          <p:cNvPr id="1026" name="Picture 2" descr="http://upload.wikimedia.org/wikipedia/commons/1/1b/Georg_Jelline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1905000" cy="30384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L'Eta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4143380"/>
            <a:ext cx="2714612" cy="32954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/>
          <p:cNvSpPr txBox="1">
            <a:spLocks noGrp="1"/>
          </p:cNvSpPr>
          <p:nvPr>
            <p:ph sz="quarter" idx="1"/>
          </p:nvPr>
        </p:nvSpPr>
        <p:spPr>
          <a:xfrm>
            <a:off x="457200" y="1219200"/>
            <a:ext cx="82296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Síntese: Do ponto de vista real, tangível, o Estado se concretiza nas suas ações, na ocupação de espaços que contêm os seus diversos órgãos, na sua presença constante e </a:t>
            </a:r>
            <a:r>
              <a:rPr lang="pt-BR" dirty="0" err="1" smtClean="0"/>
              <a:t>normatizadora</a:t>
            </a:r>
            <a:r>
              <a:rPr lang="pt-BR" dirty="0" smtClean="0"/>
              <a:t> da vida diária dos indivíduos; do ponto de vista intangível é uma abstração, pois não tem existência articulada fora da mente dos indivíduos que ligam os diversos elementos que o constituem, interagindo com essa entidade que tem existência conceitual.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05700"/>
            <a:ext cx="8229600" cy="990600"/>
          </a:xfrm>
        </p:spPr>
        <p:txBody>
          <a:bodyPr/>
          <a:lstStyle/>
          <a:p>
            <a:r>
              <a:rPr lang="pt-BR" dirty="0" smtClean="0"/>
              <a:t>Definições de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861100"/>
            <a:ext cx="8229600" cy="4937760"/>
          </a:xfrm>
        </p:spPr>
        <p:txBody>
          <a:bodyPr>
            <a:normAutofit/>
          </a:bodyPr>
          <a:lstStyle/>
          <a:p>
            <a:pPr algn="just"/>
            <a:endParaRPr lang="pt-BR" dirty="0" smtClean="0"/>
          </a:p>
          <a:p>
            <a:endParaRPr lang="pt-BR" dirty="0"/>
          </a:p>
        </p:txBody>
      </p:sp>
      <p:pic>
        <p:nvPicPr>
          <p:cNvPr id="4" name="Picture 2" descr="http://upload.wikimedia.org/wikipedia/commons/1/1b/Georg_Jelline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3446"/>
            <a:ext cx="1905000" cy="303847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Texto explicativo retangular com cantos arredondados 5"/>
          <p:cNvSpPr/>
          <p:nvPr/>
        </p:nvSpPr>
        <p:spPr>
          <a:xfrm>
            <a:off x="2071670" y="784884"/>
            <a:ext cx="7072330" cy="3000396"/>
          </a:xfrm>
          <a:prstGeom prst="wedgeRoundRectCallout">
            <a:avLst>
              <a:gd name="adj1" fmla="val -57035"/>
              <a:gd name="adj2" fmla="val 11394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/>
              <a:t>“O Estado tem poder de mando, e mandar, dominar, significa ter a capacidade de poder fazer executar incondicionalmente sua vontade a outras vontades. Este poder ilimitado, incondicionado, de vencer com a vontade própria a todas as demais somente tem o Estado. Recebe sua força originariamente de si mesmo, e juridicamente não deriva seu poder de nenhum outro, mas exclusivamente da própria associação.” Georg </a:t>
            </a:r>
            <a:r>
              <a:rPr lang="pt-BR" dirty="0" err="1" smtClean="0"/>
              <a:t>Jellinek</a:t>
            </a:r>
            <a:endParaRPr lang="pt-BR" dirty="0" smtClean="0"/>
          </a:p>
        </p:txBody>
      </p:sp>
      <p:pic>
        <p:nvPicPr>
          <p:cNvPr id="16386" name="Picture 2" descr="https://encrypted-tbn1.google.com/images?q=tbn:ANd9GcQNv5XwzXqRIC3NvAtjPGua73hNDUgdTSHtr7825RDe8fUeYDe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80549"/>
            <a:ext cx="2071670" cy="24193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Texto explicativo retangular com cantos arredondados 6"/>
          <p:cNvSpPr/>
          <p:nvPr/>
        </p:nvSpPr>
        <p:spPr>
          <a:xfrm>
            <a:off x="2714612" y="3856718"/>
            <a:ext cx="6215106" cy="2786082"/>
          </a:xfrm>
          <a:prstGeom prst="wedgeRoundRectCallout">
            <a:avLst>
              <a:gd name="adj1" fmla="val -61123"/>
              <a:gd name="adj2" fmla="val -11220"/>
              <a:gd name="adj3" fmla="val 1666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 smtClean="0"/>
              <a:t>“tal como todos os agrupamentos políticos que historicamente o antecederam, o Estado consiste em uma relação de </a:t>
            </a:r>
            <a:r>
              <a:rPr lang="pt-BR" i="1" dirty="0" smtClean="0"/>
              <a:t>dominação </a:t>
            </a:r>
            <a:r>
              <a:rPr lang="pt-BR" dirty="0" smtClean="0"/>
              <a:t>do homem sobre o homem, fundada no instrumento da violência legítima (isto é, da violência considerada como legítima)”. Nessa condição, portanto, o Estado só pode existir “sob condição de que os homens dominados se submetam à autoridade continuamente reivindicada pelos dominadores.” Max Weber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214818"/>
            <a:ext cx="8229600" cy="194214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Assim, aparecem como elementos do Estado: </a:t>
            </a:r>
            <a:r>
              <a:rPr lang="pt-BR" b="1" dirty="0" smtClean="0"/>
              <a:t>a) </a:t>
            </a:r>
            <a:r>
              <a:rPr lang="pt-BR" dirty="0" smtClean="0"/>
              <a:t>um grupo humano ou corpo social organizado; </a:t>
            </a:r>
            <a:r>
              <a:rPr lang="pt-BR" b="1" dirty="0" smtClean="0"/>
              <a:t>b) </a:t>
            </a:r>
            <a:r>
              <a:rPr lang="pt-BR" dirty="0" smtClean="0"/>
              <a:t>um território sobre o qual vive o grupo social; </a:t>
            </a:r>
            <a:r>
              <a:rPr lang="pt-BR" b="1" dirty="0" smtClean="0"/>
              <a:t>c) </a:t>
            </a:r>
            <a:r>
              <a:rPr lang="pt-BR" dirty="0" smtClean="0"/>
              <a:t>um poder que dirige o grupo; </a:t>
            </a:r>
            <a:r>
              <a:rPr lang="pt-BR" b="1" dirty="0" smtClean="0"/>
              <a:t>d) </a:t>
            </a:r>
            <a:r>
              <a:rPr lang="pt-BR" dirty="0" smtClean="0"/>
              <a:t>uma ordem econômica, social, política e jurídica, que o poder procura estabelecer e realizar.</a:t>
            </a:r>
            <a:endParaRPr lang="pt-BR" dirty="0"/>
          </a:p>
        </p:txBody>
      </p:sp>
      <p:pic>
        <p:nvPicPr>
          <p:cNvPr id="18434" name="Picture 2" descr="Photo de M. André HAURIOU,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29190"/>
            <a:ext cx="1928794" cy="27998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" name="Texto explicativo retangular com cantos arredondados 4"/>
          <p:cNvSpPr/>
          <p:nvPr/>
        </p:nvSpPr>
        <p:spPr>
          <a:xfrm>
            <a:off x="2357422" y="1785926"/>
            <a:ext cx="6215106" cy="2143140"/>
          </a:xfrm>
          <a:prstGeom prst="wedgeRoundRectCallout">
            <a:avLst>
              <a:gd name="adj1" fmla="val -62480"/>
              <a:gd name="adj2" fmla="val -10817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000" dirty="0" smtClean="0"/>
              <a:t>O Estado “é um grupo humano, fixo em um território determinado, e no qual existe uma ordem social, política e jurídica orientada para o bem comum, estabelecida e mantida por uma autoridade dotada de poderes coercitivos.” André </a:t>
            </a:r>
            <a:r>
              <a:rPr lang="pt-BR" sz="2000" dirty="0" err="1" smtClean="0"/>
              <a:t>Hauriou</a:t>
            </a: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357422" y="2000240"/>
            <a:ext cx="6400816" cy="320993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9458" name="AutoShape 2" descr="data:image/jpeg;base64,/9j/4AAQSkZJRgABAQAAAQABAAD/2wCEAAkGBhQQERQSEBIUFBQUEBASFBQUFRQQEBUVFRAVFBQQFRIXHCYeFxkjGRQUHy8gIycpLCwsFR4xNTAqNSYrLCkBCQoKDgwOFw8PGi8kHB8pKSkpLCkqKSkpLCkqLCwsLCkpLCksLCkpKSwsLCwpLCkpKSkpKSwpLCwpKSkpKSksKf/AABEIAOAA4AMBIgACEQEDEQH/xAAbAAACAgMBAAAAAAAAAAAAAAAABgECAwUHBP/EAFAQAAEDAQMGBQ4LBQgDAQAAAAEAAhEDBBIhBQYxQVKRBxNRktEUFRYiJDJhYnFzgaGysyMzNEJ0g7HBwsPhQ1NyhKMlNURjZIKT8FSitAj/xAAaAQEAAgMBAAAAAAAAAAAAAAAAAQIDBAUG/8QALxEAAgEDAgIIBwEBAQAAAAAAAAECAxESBFEhMRMVMjNBYYGhBRQiI1JicSSxQv/aAAwDAQACEQMRAD8A7ihCEAKFKhAcv4VK8Wim06DQaQRiQRUqzhyHDcufGvdMtn0n7gPvTtwtnuumP9M0/wBaqkRwVGuJ6fQL7CLC1u0ycfCgW14+cR6T0rGEJY3bGfq53LPhOJ+5QLW/aO8j7FjAVrqEuJfqt+07nEqRa3aL7t58PhWKFMILGQ2l2tx3lHHu2jvWOEQpJL9Uu5SrC1vBwe7eelaTKWVnUn3Q0EXWnGeRePsifst9fSmNzRqa6lF2b4jMba4fOdvKv1e8/PdvKVeyJ2w319KkZxu2G+vpU4FesaO/sNQtjto7yri2v1uO9KYzjfsM9fSpGcT9hvr6UwHWNHf2Gvq9+27eVBtz9p28pWGcb9hvr6UHOR+w319KYjrCjv7DS3KVQfPfvK6PwU211Tjw4k3RQ0+HjSVw45xv2G+vpXWeAi3mt1ZIAu9SaPD1RP2JazNPWaunVpuMXxOuIQhScUEIQgBCEIAUFSqoDk3C38sp/RW++qJGLU88LQ7rpfRm+9qpHhUfM9ToF9hGMiEXVeEXVJuWBoUqwagNUFiAFMIhXDVIKBqLqyBqi6hNhay3Y3uqy1riLrRgJWv63VP3btxTqWKhYrKVjl1fhsJycnITOttTYduKjrdU2HbinW6oDVOZi6qhuxM63VNh24qet1TYduKc7ini0yHVUPyEsZOqbDtxQcn1Nh24pyuqbqZEdVQ/JiYMn1Nh24rsP/5+oOZ1beBE9RxIjR1RP2pPuro3A63G1fy/5yjK5rarQxo03JM6YhCEOUCEIQAhCEAKqsoQHJuFkd10/ozffVErZHs7X1YeJaGVHkTHesLtI0aE1cLJ7rp/R2+9qpNsVuNJxc0Akse3theHbCJjX5Fil5Hp9Hf5dWN2ckU21WMuiDUtQMkiQxxuAnVAjcsNKwsdSm4LxtDaIc0ks7YtN4SeTD0rz1M4i5weabbwc8g9the74ROKpQy25gDWsaGg3rsuIvX2vDpnSLgHkVEpGRRqWN91jpF1S60Q1jHNEk4RWDgMfFB/2oOR6RcIY3WNJgw+ljp0w929afsjfssmANB0C/qn/MO4KamcTzButGHjGTeYSTJ8RqraRj6OtuRlSzsaKdwNF5t7Xf0mJnVELa2HJdNzac0pmmXF5MNvXKhDXYzqbEchWhtVv4yJa0ETiJGBJMaY1r2Uc4HtY1ga3tWubOIJBa9onHUHny61dp2MrhUx4czdtyLRLiLgjjXa3aG1Wsu6dHbHdpXmtNjswpvcA0QboIL5v8TMM5e25fCvE3Od8zcZN+/Pba3Bxbp1lox0rwtygQ25dEcdx2uZiI8iqoyKqjVfNm5yxkmnTbULGgXadOMT33GuY7XrhanLNnays9rBDQRA0x2oK9FfON1QOa+mwhwcCO2bpff1HUV4LbbDVe57gAXRgJjRGtXjfxMtKE0/qMF1EIQshskIRKJQghQUSglCCCuicDum1fy/5q55dJXRuCFhabVP+n1g/veRFzOf8R7l+h0lCEKx5kEIQgBCEIAVVZQgOS8LZ7rpfRm+9qpFXReFDJjqtqplpECzgYmP2tQ/ekwZAqcrd6wTnFPiz0+hkugia1WC2XY/U5W7/wBFLc3ani7/ANEVaG5uZrc14QtkM36nK3f+iOx6p4u9OmhuTmtzXBWBWw7H6nK3epbm9U8XenTQ3LZx3NeEBbMZu1OVm89COx6p4u/9E6aG4VSO5rCoW17Havi7/wBFXsdq+Lv/AETp4bls47msRK2Rzeq+Lv8A0Vex+r4u/wDROmhuVzia5ErZDN6r4u/9FPY9U8Xf+idNDcjOJrELZdYKni7/ANFByBV8Xf8Aop6aG5Ga3NWujcD4+Vfy/g/epMOb9Xxd/wCifeCvJz6XVBfHbcTEGdHGz9qRqRb4M5/xCSdFq+x0FCELMebBCEIAQhCAFClQgEXPn5QzzI9t6URlSiDjVp6/nt6U15+ui0M8y33j1wttjFR9pJJ+DZVqCI74VQMcMRiVoypKpOV2dWlXdKlG3idVpPDhIIIOiMRvCoLWwGL7J0d82d0pNzbtDhYLR2x7U1buOiaTThyYlLjbIDZzWk3uPFONUFhcTOmZhUjp7tq5knq2kmlzOs1KrWtlxDRykho8klYzb6YaCajIMwS9sGNMGcUp5SrF2SqZJkkUsTicHn7o3LQ5RdNksv8AFavbYojp7omWqcfA6XWttNkX3sbIkS4CRyidKtZ7bTeYZUY4xoa5rjpiYB5Ur5z5Oa+yioZvU6TbomG9tcBka1XMXJjW0+Pk3yXsiRdi8PXgq9FHC9y/zE88bDKcs0Bhx1Lntwj0r1C0tLb95t2JvSC3y3tC5TQsgqOtJcSLlN9RpHLxjRB8GJW5yJWJybagTIBIAxgS1hw5McVaWnSXBlYauTdmtx9Za2OBc17S0TJDgWiBJkgwFVlvpkEiowhvfEOaQPKQcEk5pHuC1fW+4C0WRbZFO1M27MYGollRpBjwAu3otNe/HkTLVtJO3NHVqVoY8Xmua4crSHN3jBYKWUaTzDKtMk6AHtJOvQDKXM1Kl3J1R06OqD6bpx9SUc2qty1UHaJqAaOWR9qrHTp5ceRMtU1hw5nW4UXVDXK61TdKAeBSQpIQQpKmMprzFHxv1f40qPTZmMfjfq/xrZ0/bNLW92NiEIXUOICEIQAhCEAKFKhAIGf/AMoZ5ke8euLWIdtbPM1vfNXac/x8Ow/5IH9R64lZ67Wvtd4gXqdVrZMS41mkNHrWsu3L0N2/24epts3h/Z9p8tT3TFqqfyF30pvuVts3vkFp+sj/AImLSsqDqNzZE9UtddnGOLiY0x4VePN/0iXZjfYYLeP7Kp/Ve2Vorce5bN5bT7TFvLdPWpn1fvCtBbKzTZrO0EFzTaJb84BxbdnywVWHL1ZNXw/iHTOA9wu83S/CjMk9yt84/wBtUzh+QO83S/CpzJHcjfOVPbWv/wCH/TbXer+CZTtD2muKbZDm1GvME3WcaJdhoxA3rf5IotGTbQWukuvlwiLpFwXfDhBnwrUZNPyz6PVP9Zi2GQv7vtflPsMWefL1Rq0+EvRmbNX5DavrPcBKVJxYL20Hs9F0XhucE25rDuG1fW+4CXzZpsYfB7W1Ob4IfRYftYN6tB/VL+oiovpi/JjPkSrdyTWPgresx96XKY4sWSp47zzLQCVuLK6MkVPDUc3fUaFoLXY3so0ajnSypxpY3HtYIveASTqVYLjItU5Q/h19rVkC89krXmNdtNa7nNB+9ekaFzHwbOzF3RS8hxUqHBQGY3FNuYwwq/V/jSk4JtzG0Vf9n41s6ftmjre7GxCELqHFBCEIAQhCAFClQgETPxvw7PMj3jlz85l2dxLiHyST35GJM6tGldCz6Pw7PMj23paYVzKs3Go7Ha01OM6SyR5rJkinTp8UxkMMgtxMzgZOlarsEs8/PiZi96vItxlG1mnSqPbBLadRwnRLWkjD0Lx5rZadaabn1A0EVC3tRGFxp+8qic1FyMslTclBrwZ7amSqZpcSWTTuht3VA0fcZ0rVtzHszTeuuwxgvcRhonD1JgNTHA48mtQ5+CoqkkZXThLwPLasnsrUzTqDtSRIEtwBEYhGTsmMoMuUwQ2ScSTidPr+xa7OfLT7LSa+mGkuqXTeBIi648vgXnyNnBXfTqVa9MBjaXGMIF0PiZGk8gV1GbjdcjHnTU7NHtpZp0GcZda74RpY6XuOBcHYcnehZrHm3Rp0n0Wh1ypN6XEnQB32rQEo9nNpLS8U2XA4Nm6YBIkNmdK3tuzjrCy0rRRpB14FzwbzgwCZMgjCQryhVXiY41aLu0uXkbWw5t0qNN9JgdcqXg6XFx7ZoacdOhYm5qUBRdRDXXHPDyC43rwiDPoC1WbWdVotVUB1NvF4hz2h2BuktEl2vBeO25+VWWh9MNp3G1SzQ6YvQZg+VVwq5NX8yzq0cU7cOXIY+xmjxHU4B4u9ei84umQe+5MPWsVpzWoPp06Tmuu05uw4h3bQTJ14q2dGWHWWhxjA0kPa2HaIJM6Claln7XaWmrSbcdiCA5pLQYJaZ5UhCpJZJkTnSg8Wth6oUBTa1jdDWtaJxwaIGOvQsjSl3OrOI2RrLjQXPLsXaAG3QTA19sNy1+SM8azq7aNemG38MA5rhLZbgScIVVRm1kXeohF4jiSoc9VvKpcsVjKXLk25jOkVfq/xpNc9NuYB+O+q/GtjT9tGnrO7HFCELqHGBCEIAQhCAFClQgETPz49nmR7b0sgpnz6HwzPMj23pXlcqv22drSv7SEDLQNW2VwXOAYyqRB1MpSG+Q617chVizJ1oc0kEOfBGnFrG/YvJbfltq83aPchZ8lf3ZaP4z+Wtxr6V6Gon9b9TSuYadOlWa515z6vgjiy2CD6V1UGVy+1juaz/wAVq9ti6gwLDqfA2NL4ixwgHuemP838D1OSLeyvYnUaUl7LMQRESS10AHXMKOEE/AU/PflvXryUxtCw8axrQ/qe+THfEAkXo0qqdqcf6S+NWW1hRyXcqUnWZ9TinOqscHOaS3tW3bp1tKcrRYeIye+nevXbPUF4CAZBMjelLKVq6qs7q72MFRtZjJaCJaWTDsccTgUzWdxOSsdPUtT7XK9S/B+ZSj4ryPLwefFVfON9gJNt0uqVamrjnb3ue4eppTjmC+7QrnkeDupgpNFdvEuaZvGtTdowuhlVpM8svGCyQ7c/Qw1HenAec9Kt+wtdtOou53bfelDKfxFl81UP9ZyY84a17JdE8ooDmi79yXcp/EWTzL/fOSkrRt5smtK8vRG94QcDR/hq+0xear/ejPA6l6qKz8IlTtqQGxVPrasVQ3srN/jZ6qSR7HoyJ9t/1D4i6rAKVzrnWS4GJwTdmB+2+q/GlKo1NuYP7b6r8az6fto09Z3bHFCELqHGBCEIAQhCAFClQgEbPkfDs8yPbelYN0/99Kac+T8OzzI9t6VwVyq/bZ3NIvtITsq5AtBtNWpSYHNqNcAZEXXMukRqK9eS8g1RYq1Fzbr3ucWgkeJGI8hCagfCrtCnp5WSJWlim2c6p5t2p/F03UrrWOdiSABfcC4mCuhgK5AVmwqVKrqczJToqnyFvPHJVSvTYKTS4ipJGAwuuE4+VYsi2G0mhVoV2hreJuU8ANIcDJE+BNJKw06wvOadUHeiqyxxsQ6Ccsr8znbc3rYKZo8UbheHnFvfNBAN6cBCbxkt7bAaES/iHNga3GTA3wtyDKuIUzruVroiGmjC9vEUs28jVqNmtDH04c8OuAkSZoluo8q1lHNKp1G8Gl8NxzC3vb9y62YdyTOC6IqmNSLUSTuvIS0sWkthLtmRKzsnUqIpnjGvEtkTAc7HT4QtK3Ne11eLY+ndawXA4loDWlxJJgkk4rpwVCFMdS0rW3KS0sW07ijnnkGraLj6TS66HhzQQDiQQcfSvFkbItpfbG169Msg3nEgAEhhaA0DXoT1KuAoVdqONiz00XLK5jDYQVY+hVWC5smOoU25gaa31X5iUqjk25gn476r8a2dP2zT1ndscUIQuocQEIQgBCEIAUKVBQHKOFeq5tqpXXEdzN0Ej9rUSObW/bdzj0p24W/ldL6M33tRIhCwyimz1GhS6CJnZa37bucelWFtftu5zulYIUFuMhThHY3bHp6qftu5x6VPVj9t3OKxAKQFGC2DSLi1v23c49Ko6s+SbzsQB3x1elQGqQmC2IxRlba3x37ucelT1a/bdzndKwkohMI7FrIz9Wv23849KOrX7b+celYIUwmEdi1jL1a/bdzj0qOrn7bucelYyquCYR2IsjN1c/bdzj0qwyhU/eP5xXlOCEwWxCseo2+p+8fziqHKFTbdzisCiUwjsHYzOt1Tbdziuh8ENdz+qrziYFn0mddZc0K6NwOabV/L/mqYxSZzviC+yzpyEIWU80CEIQAhCEAKCpUIDk3C18rpfRm+9qJFCeeFw910vow99USMsb5nqND3ESQpaoUtUm4ZAphVhTCgsCmVVSpBKCFCsEJRIC3uamSWWiq5tQSBTLsCW432jSPKtFK3Wa2V2WaqX1Zg0y3AXjJc06B5FSpdR4GOvlg8eYzvzPs0947nuVDmhZ9k85yirnpZye+fzCsQzxocruYVq/cOL/p8y7c0bOfmu55VnZmWfZdzysTM8bODpdH8BWRueVn03nc0qbzI/wBL3KOzMoD5rucVhdmjQ2Xador01M87Pqc7mlYey2z7TuYVF6g/0eZgfmnQA0O5xTPwfZMZRNfiwRPEzJLpjjIifKUtVs6bORg52PiOTRwfZUp1uO4sk3eKmQW6eMjT5FenlnxMOodXD6xyQhC3TmghCEAIQhAChSoIQHI+F13ddKf/ABm++qJGDxypi4evllH6Iz/6KmG6dy5ZeTC/E6lD4h0UFDG9hzDlIPhSZfUAqcDN1p+vuO4egvSVeReUYE9a/r7jqHoD0k3ygOU4E9bfr7juhJJeoDzyqMB1t+vuO5KmUkl6L55UxJ62/X3HclVhafN1+D/Kz7Ct1KodShV6WCmVuoCuSqShlZYqrgpDpQ5yEXMZC6LwOD5V/L/mrnjiuh8Dum1eSz/mouZz/iHcv0/6dNQhCueaBCEIAQhCAFClQgOMcNeTjVtdKHR3M0aJ/bVCub9jp2xzT0rrXCrRLrUwjQ2ytJ/5qiRSxRkzu6TR0qlJSkuIvdjp2xzT0o7HjtjcUwXFF1MmbT+HUdvc0PY47bbuKjsddtjcUxhqtdwTNk9XUdvcWRm47bG4qexx223cUx3VMJkx1bQ29xdGbjttv/soObb9pvrTJCgJkx1bQ29xbObrtpvrVux1+0319CYi1DQmTHV1Db3NdkrJrqN6SDN2InUDOkeFe8FbBmSyQDOll6YdGkDTEa1D8lEFwvN7UPM6AbpjAnAyqOSZnpxhTjjHkeCUEL19byH3ZEwTrOsjQBOrDwQrHJxjvmzAMTJkz2sDXho8IS5kzR4CIUr11LAcdBgTgdUxI9Mb1hr2cscWmMNYxB8IKXuQpJvgYCF0bgdGNq8ln/OXOiF0bge/xXks/wCcpXM0viHcv0/6dLQhCueaBCEIAQhCAFClQUBzDhQZ3QDrFlZuNapKQdadOFrKbKVqY17oLrK2BGoV6mtc7dl2ntfaqNcT0ehrwjRSbNiCgwtczK1P94NxVjlikPntPknoSxvfMUvyR7wFleZ9AC1nXmltj19COvNLbHr6EsyfmKX5I98oJXh670v3g+z7lZuV6Om+PST0JZkfM0vyR7AVErxjLNHaG8qRlaltt9aWJ+Ypfkj2IXi670ttvrU9dqW21B09P8ke0FBK8QyrS227z0IOVKW23elivTU90euEALy9c6e23ejrpT2270sOlp7o9QP/AH1qCvN1xZtt3qOuDOUIOlp+DR6HFdF4Hv8AFeSz/nLmYtbeVdL4Hf8AEmdVn/ORczR19SLotJnTEIQrnnQQh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9460" name="AutoShape 4" descr="data:image/jpeg;base64,/9j/4AAQSkZJRgABAQAAAQABAAD/2wCEAAkGBhQQERQSEBIUFBQUEBASFBQUFRQQEBUVFRAVFBQQFRIXHCYeFxkjGRQUHy8gIycpLCwsFR4xNTAqNSYrLCkBCQoKDgwOFw8PGi8kHB8pKSkpLCkqKSkpLCkqLCwsLCkpLCksLCkpKSwsLCwpLCkpKSkpKSwpLCwpKSkpKSksKf/AABEIAOAA4AMBIgACEQEDEQH/xAAbAAACAgMBAAAAAAAAAAAAAAAABgECAwUHBP/EAFAQAAEDAQMGBQ4LBQgDAQAAAAEAAhEDBBIhBQYxQVKRBxNRktEUFRYiJDJhYnFzgaGysyMzNEJ0g7HBwsPhQ1NyhKMlNURjZIKT8FSitAj/xAAaAQEAAgMBAAAAAAAAAAAAAAAAAQIDBAUG/8QALxEAAgEDAgIIBwEBAQAAAAAAAAECAxESBFEhMRMVMjNBYYGhBRQiI1JicSSxQv/aAAwDAQACEQMRAD8A7ihCEAKFKhAcv4VK8Wim06DQaQRiQRUqzhyHDcufGvdMtn0n7gPvTtwtnuumP9M0/wBaqkRwVGuJ6fQL7CLC1u0ycfCgW14+cR6T0rGEJY3bGfq53LPhOJ+5QLW/aO8j7FjAVrqEuJfqt+07nEqRa3aL7t58PhWKFMILGQ2l2tx3lHHu2jvWOEQpJL9Uu5SrC1vBwe7eelaTKWVnUn3Q0EXWnGeRePsifst9fSmNzRqa6lF2b4jMba4fOdvKv1e8/PdvKVeyJ2w319KkZxu2G+vpU4FesaO/sNQtjto7yri2v1uO9KYzjfsM9fSpGcT9hvr6UwHWNHf2Gvq9+27eVBtz9p28pWGcb9hvr6UHOR+w319KYjrCjv7DS3KVQfPfvK6PwU211Tjw4k3RQ0+HjSVw45xv2G+vpXWeAi3mt1ZIAu9SaPD1RP2JazNPWaunVpuMXxOuIQhScUEIQgBCEIAUFSqoDk3C38sp/RW++qJGLU88LQ7rpfRm+9qpHhUfM9ToF9hGMiEXVeEXVJuWBoUqwagNUFiAFMIhXDVIKBqLqyBqi6hNhay3Y3uqy1riLrRgJWv63VP3btxTqWKhYrKVjl1fhsJycnITOttTYduKjrdU2HbinW6oDVOZi6qhuxM63VNh24qet1TYduKc7ini0yHVUPyEsZOqbDtxQcn1Nh24pyuqbqZEdVQ/JiYMn1Nh24rsP/5+oOZ1beBE9RxIjR1RP2pPuro3A63G1fy/5yjK5rarQxo03JM6YhCEOUCEIQAhCEAKqsoQHJuFkd10/ozffVErZHs7X1YeJaGVHkTHesLtI0aE1cLJ7rp/R2+9qpNsVuNJxc0Akse3theHbCJjX5Fil5Hp9Hf5dWN2ckU21WMuiDUtQMkiQxxuAnVAjcsNKwsdSm4LxtDaIc0ks7YtN4SeTD0rz1M4i5weabbwc8g9the74ROKpQy25gDWsaGg3rsuIvX2vDpnSLgHkVEpGRRqWN91jpF1S60Q1jHNEk4RWDgMfFB/2oOR6RcIY3WNJgw+ljp0w929afsjfssmANB0C/qn/MO4KamcTzButGHjGTeYSTJ8RqraRj6OtuRlSzsaKdwNF5t7Xf0mJnVELa2HJdNzac0pmmXF5MNvXKhDXYzqbEchWhtVv4yJa0ETiJGBJMaY1r2Uc4HtY1ga3tWubOIJBa9onHUHny61dp2MrhUx4czdtyLRLiLgjjXa3aG1Wsu6dHbHdpXmtNjswpvcA0QboIL5v8TMM5e25fCvE3Od8zcZN+/Pba3Bxbp1lox0rwtygQ25dEcdx2uZiI8iqoyKqjVfNm5yxkmnTbULGgXadOMT33GuY7XrhanLNnays9rBDQRA0x2oK9FfON1QOa+mwhwcCO2bpff1HUV4LbbDVe57gAXRgJjRGtXjfxMtKE0/qMF1EIQshskIRKJQghQUSglCCCuicDum1fy/5q55dJXRuCFhabVP+n1g/veRFzOf8R7l+h0lCEKx5kEIQgBCEIAVVZQgOS8LZ7rpfRm+9qpFXReFDJjqtqplpECzgYmP2tQ/ekwZAqcrd6wTnFPiz0+hkugia1WC2XY/U5W7/wBFLc3ani7/ANEVaG5uZrc14QtkM36nK3f+iOx6p4u9OmhuTmtzXBWBWw7H6nK3epbm9U8XenTQ3LZx3NeEBbMZu1OVm89COx6p4u/9E6aG4VSO5rCoW17Havi7/wBFXsdq+Lv/AETp4bls47msRK2Rzeq+Lv8A0Vex+r4u/wDROmhuVzia5ErZDN6r4u/9FPY9U8Xf+idNDcjOJrELZdYKni7/ANFByBV8Xf8Aop6aG5Ga3NWujcD4+Vfy/g/epMOb9Xxd/wCifeCvJz6XVBfHbcTEGdHGz9qRqRb4M5/xCSdFq+x0FCELMebBCEIAQhCAFClQgEXPn5QzzI9t6URlSiDjVp6/nt6U15+ui0M8y33j1wttjFR9pJJ+DZVqCI74VQMcMRiVoypKpOV2dWlXdKlG3idVpPDhIIIOiMRvCoLWwGL7J0d82d0pNzbtDhYLR2x7U1buOiaTThyYlLjbIDZzWk3uPFONUFhcTOmZhUjp7tq5knq2kmlzOs1KrWtlxDRykho8klYzb6YaCajIMwS9sGNMGcUp5SrF2SqZJkkUsTicHn7o3LQ5RdNksv8AFavbYojp7omWqcfA6XWttNkX3sbIkS4CRyidKtZ7bTeYZUY4xoa5rjpiYB5Ur5z5Oa+yioZvU6TbomG9tcBka1XMXJjW0+Pk3yXsiRdi8PXgq9FHC9y/zE88bDKcs0Bhx1Lntwj0r1C0tLb95t2JvSC3y3tC5TQsgqOtJcSLlN9RpHLxjRB8GJW5yJWJybagTIBIAxgS1hw5McVaWnSXBlYauTdmtx9Za2OBc17S0TJDgWiBJkgwFVlvpkEiowhvfEOaQPKQcEk5pHuC1fW+4C0WRbZFO1M27MYGollRpBjwAu3otNe/HkTLVtJO3NHVqVoY8Xmua4crSHN3jBYKWUaTzDKtMk6AHtJOvQDKXM1Kl3J1R06OqD6bpx9SUc2qty1UHaJqAaOWR9qrHTp5ceRMtU1hw5nW4UXVDXK61TdKAeBSQpIQQpKmMprzFHxv1f40qPTZmMfjfq/xrZ0/bNLW92NiEIXUOICEIQAhCEAKFKhAIGf/AMoZ5ke8euLWIdtbPM1vfNXac/x8Ow/5IH9R64lZ67Wvtd4gXqdVrZMS41mkNHrWsu3L0N2/24epts3h/Z9p8tT3TFqqfyF30pvuVts3vkFp+sj/AImLSsqDqNzZE9UtddnGOLiY0x4VePN/0iXZjfYYLeP7Kp/Ve2Vorce5bN5bT7TFvLdPWpn1fvCtBbKzTZrO0EFzTaJb84BxbdnywVWHL1ZNXw/iHTOA9wu83S/CjMk9yt84/wBtUzh+QO83S/CpzJHcjfOVPbWv/wCH/TbXer+CZTtD2muKbZDm1GvME3WcaJdhoxA3rf5IotGTbQWukuvlwiLpFwXfDhBnwrUZNPyz6PVP9Zi2GQv7vtflPsMWefL1Rq0+EvRmbNX5DavrPcBKVJxYL20Hs9F0XhucE25rDuG1fW+4CXzZpsYfB7W1Ob4IfRYftYN6tB/VL+oiovpi/JjPkSrdyTWPgresx96XKY4sWSp47zzLQCVuLK6MkVPDUc3fUaFoLXY3so0ajnSypxpY3HtYIveASTqVYLjItU5Q/h19rVkC89krXmNdtNa7nNB+9ekaFzHwbOzF3RS8hxUqHBQGY3FNuYwwq/V/jSk4JtzG0Vf9n41s6ftmjre7GxCELqHFBCEIAQhCAFClQgETPxvw7PMj3jlz85l2dxLiHyST35GJM6tGldCz6Pw7PMj23paYVzKs3Go7Ha01OM6SyR5rJkinTp8UxkMMgtxMzgZOlarsEs8/PiZi96vItxlG1mnSqPbBLadRwnRLWkjD0Lx5rZadaabn1A0EVC3tRGFxp+8qic1FyMslTclBrwZ7amSqZpcSWTTuht3VA0fcZ0rVtzHszTeuuwxgvcRhonD1JgNTHA48mtQ5+CoqkkZXThLwPLasnsrUzTqDtSRIEtwBEYhGTsmMoMuUwQ2ScSTidPr+xa7OfLT7LSa+mGkuqXTeBIi648vgXnyNnBXfTqVa9MBjaXGMIF0PiZGk8gV1GbjdcjHnTU7NHtpZp0GcZda74RpY6XuOBcHYcnehZrHm3Rp0n0Wh1ypN6XEnQB32rQEo9nNpLS8U2XA4Nm6YBIkNmdK3tuzjrCy0rRRpB14FzwbzgwCZMgjCQryhVXiY41aLu0uXkbWw5t0qNN9JgdcqXg6XFx7ZoacdOhYm5qUBRdRDXXHPDyC43rwiDPoC1WbWdVotVUB1NvF4hz2h2BuktEl2vBeO25+VWWh9MNp3G1SzQ6YvQZg+VVwq5NX8yzq0cU7cOXIY+xmjxHU4B4u9ei84umQe+5MPWsVpzWoPp06Tmuu05uw4h3bQTJ14q2dGWHWWhxjA0kPa2HaIJM6Claln7XaWmrSbcdiCA5pLQYJaZ5UhCpJZJkTnSg8Wth6oUBTa1jdDWtaJxwaIGOvQsjSl3OrOI2RrLjQXPLsXaAG3QTA19sNy1+SM8azq7aNemG38MA5rhLZbgScIVVRm1kXeohF4jiSoc9VvKpcsVjKXLk25jOkVfq/xpNc9NuYB+O+q/GtjT9tGnrO7HFCELqHGBCEIAQhCAFClQgETPz49nmR7b0sgpnz6HwzPMj23pXlcqv22drSv7SEDLQNW2VwXOAYyqRB1MpSG+Q617chVizJ1oc0kEOfBGnFrG/YvJbfltq83aPchZ8lf3ZaP4z+Wtxr6V6Gon9b9TSuYadOlWa515z6vgjiy2CD6V1UGVy+1juaz/wAVq9ti6gwLDqfA2NL4ixwgHuemP838D1OSLeyvYnUaUl7LMQRESS10AHXMKOEE/AU/PflvXryUxtCw8axrQ/qe+THfEAkXo0qqdqcf6S+NWW1hRyXcqUnWZ9TinOqscHOaS3tW3bp1tKcrRYeIye+nevXbPUF4CAZBMjelLKVq6qs7q72MFRtZjJaCJaWTDsccTgUzWdxOSsdPUtT7XK9S/B+ZSj4ryPLwefFVfON9gJNt0uqVamrjnb3ue4eppTjmC+7QrnkeDupgpNFdvEuaZvGtTdowuhlVpM8svGCyQ7c/Qw1HenAec9Kt+wtdtOou53bfelDKfxFl81UP9ZyY84a17JdE8ooDmi79yXcp/EWTzL/fOSkrRt5smtK8vRG94QcDR/hq+0xear/ejPA6l6qKz8IlTtqQGxVPrasVQ3srN/jZ6qSR7HoyJ9t/1D4i6rAKVzrnWS4GJwTdmB+2+q/GlKo1NuYP7b6r8az6fto09Z3bHFCELqHGBCEIAQhCAFClQgEbPkfDs8yPbelYN0/99Kac+T8OzzI9t6VwVyq/bZ3NIvtITsq5AtBtNWpSYHNqNcAZEXXMukRqK9eS8g1RYq1Fzbr3ucWgkeJGI8hCagfCrtCnp5WSJWlim2c6p5t2p/F03UrrWOdiSABfcC4mCuhgK5AVmwqVKrqczJToqnyFvPHJVSvTYKTS4ipJGAwuuE4+VYsi2G0mhVoV2hreJuU8ANIcDJE+BNJKw06wvOadUHeiqyxxsQ6Ccsr8znbc3rYKZo8UbheHnFvfNBAN6cBCbxkt7bAaES/iHNga3GTA3wtyDKuIUzruVroiGmjC9vEUs28jVqNmtDH04c8OuAkSZoluo8q1lHNKp1G8Gl8NxzC3vb9y62YdyTOC6IqmNSLUSTuvIS0sWkthLtmRKzsnUqIpnjGvEtkTAc7HT4QtK3Ne11eLY+ndawXA4loDWlxJJgkk4rpwVCFMdS0rW3KS0sW07ijnnkGraLj6TS66HhzQQDiQQcfSvFkbItpfbG169Msg3nEgAEhhaA0DXoT1KuAoVdqONiz00XLK5jDYQVY+hVWC5smOoU25gaa31X5iUqjk25gn476r8a2dP2zT1ndscUIQuocQEIQgBCEIAUKVBQHKOFeq5tqpXXEdzN0Ej9rUSObW/bdzj0p24W/ldL6M33tRIhCwyimz1GhS6CJnZa37bucelWFtftu5zulYIUFuMhThHY3bHp6qftu5x6VPVj9t3OKxAKQFGC2DSLi1v23c49Ko6s+SbzsQB3x1elQGqQmC2IxRlba3x37ucelT1a/bdzndKwkohMI7FrIz9Wv23849KOrX7b+celYIUwmEdi1jL1a/bdzj0qOrn7bucelYyquCYR2IsjN1c/bdzj0qwyhU/eP5xXlOCEwWxCseo2+p+8fziqHKFTbdzisCiUwjsHYzOt1Tbdziuh8ENdz+qrziYFn0mddZc0K6NwOabV/L/mqYxSZzviC+yzpyEIWU80CEIQAhCEAKCpUIDk3C18rpfRm+9qJFCeeFw910vow99USMsb5nqND3ESQpaoUtUm4ZAphVhTCgsCmVVSpBKCFCsEJRIC3uamSWWiq5tQSBTLsCW432jSPKtFK3Wa2V2WaqX1Zg0y3AXjJc06B5FSpdR4GOvlg8eYzvzPs0947nuVDmhZ9k85yirnpZye+fzCsQzxocruYVq/cOL/p8y7c0bOfmu55VnZmWfZdzysTM8bODpdH8BWRueVn03nc0qbzI/wBL3KOzMoD5rucVhdmjQ2Xador01M87Pqc7mlYey2z7TuYVF6g/0eZgfmnQA0O5xTPwfZMZRNfiwRPEzJLpjjIifKUtVs6bORg52PiOTRwfZUp1uO4sk3eKmQW6eMjT5FenlnxMOodXD6xyQhC3TmghCEAIQhAChSoIQHI+F13ddKf/ABm++qJGDxypi4evllH6Iz/6KmG6dy5ZeTC/E6lD4h0UFDG9hzDlIPhSZfUAqcDN1p+vuO4egvSVeReUYE9a/r7jqHoD0k3ygOU4E9bfr7juhJJeoDzyqMB1t+vuO5KmUkl6L55UxJ62/X3HclVhafN1+D/Kz7Ct1KodShV6WCmVuoCuSqShlZYqrgpDpQ5yEXMZC6LwOD5V/L/mrnjiuh8Dum1eSz/mouZz/iHcv0/6dNQhCueaBCEIAQhCAFClQgOMcNeTjVtdKHR3M0aJ/bVCub9jp2xzT0rrXCrRLrUwjQ2ytJ/5qiRSxRkzu6TR0qlJSkuIvdjp2xzT0o7HjtjcUwXFF1MmbT+HUdvc0PY47bbuKjsddtjcUxhqtdwTNk9XUdvcWRm47bG4qexx223cUx3VMJkx1bQ29xdGbjttv/soObb9pvrTJCgJkx1bQ29xbObrtpvrVux1+0319CYi1DQmTHV1Db3NdkrJrqN6SDN2InUDOkeFe8FbBmSyQDOll6YdGkDTEa1D8lEFwvN7UPM6AbpjAnAyqOSZnpxhTjjHkeCUEL19byH3ZEwTrOsjQBOrDwQrHJxjvmzAMTJkz2sDXho8IS5kzR4CIUr11LAcdBgTgdUxI9Mb1hr2cscWmMNYxB8IKXuQpJvgYCF0bgdGNq8ln/OXOiF0bge/xXks/wCcpXM0viHcv0/6dLQhCueaBCEIAQhCAFClQUBzDhQZ3QDrFlZuNapKQdadOFrKbKVqY17oLrK2BGoV6mtc7dl2ntfaqNcT0ehrwjRSbNiCgwtczK1P94NxVjlikPntPknoSxvfMUvyR7wFleZ9AC1nXmltj19COvNLbHr6EsyfmKX5I98oJXh670v3g+z7lZuV6Om+PST0JZkfM0vyR7AVErxjLNHaG8qRlaltt9aWJ+Ypfkj2IXi670ttvrU9dqW21B09P8ke0FBK8QyrS227z0IOVKW23elivTU90euEALy9c6e23ejrpT2270sOlp7o9QP/AH1qCvN1xZtt3qOuDOUIOlp+DR6HFdF4Hv8AFeSz/nLmYtbeVdL4Hf8AEmdVn/ORczR19SLotJnTEIQrnnQQh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9462" name="AutoShape 6" descr="data:image/jpeg;base64,/9j/4AAQSkZJRgABAQAAAQABAAD/2wCEAAkGBhQQERQSEBIUFBQUEBASFBQUFRQQEBUVFRAVFBQQFRIXHCYeFxkjGRQUHy8gIycpLCwsFR4xNTAqNSYrLCkBCQoKDgwOFw8PGi8kHB8pKSkpLCkqKSkpLCkqLCwsLCkpLCksLCkpKSwsLCwpLCkpKSkpKSwpLCwpKSkpKSksKf/AABEIAOAA4AMBIgACEQEDEQH/xAAbAAACAgMBAAAAAAAAAAAAAAAABgECAwUHBP/EAFAQAAEDAQMGBQ4LBQgDAQAAAAEAAhEDBBIhBQYxQVKRBxNRktEUFRYiJDJhYnFzgaGysyMzNEJ0g7HBwsPhQ1NyhKMlNURjZIKT8FSitAj/xAAaAQEAAgMBAAAAAAAAAAAAAAAAAQIDBAUG/8QALxEAAgEDAgIIBwEBAQAAAAAAAAECAxESBFEhMRMVMjNBYYGhBRQiI1JicSSxQv/aAAwDAQACEQMRAD8A7ihCEAKFKhAcv4VK8Wim06DQaQRiQRUqzhyHDcufGvdMtn0n7gPvTtwtnuumP9M0/wBaqkRwVGuJ6fQL7CLC1u0ycfCgW14+cR6T0rGEJY3bGfq53LPhOJ+5QLW/aO8j7FjAVrqEuJfqt+07nEqRa3aL7t58PhWKFMILGQ2l2tx3lHHu2jvWOEQpJL9Uu5SrC1vBwe7eelaTKWVnUn3Q0EXWnGeRePsifst9fSmNzRqa6lF2b4jMba4fOdvKv1e8/PdvKVeyJ2w319KkZxu2G+vpU4FesaO/sNQtjto7yri2v1uO9KYzjfsM9fSpGcT9hvr6UwHWNHf2Gvq9+27eVBtz9p28pWGcb9hvr6UHOR+w319KYjrCjv7DS3KVQfPfvK6PwU211Tjw4k3RQ0+HjSVw45xv2G+vpXWeAi3mt1ZIAu9SaPD1RP2JazNPWaunVpuMXxOuIQhScUEIQgBCEIAUFSqoDk3C38sp/RW++qJGLU88LQ7rpfRm+9qpHhUfM9ToF9hGMiEXVeEXVJuWBoUqwagNUFiAFMIhXDVIKBqLqyBqi6hNhay3Y3uqy1riLrRgJWv63VP3btxTqWKhYrKVjl1fhsJycnITOttTYduKjrdU2HbinW6oDVOZi6qhuxM63VNh24qet1TYduKc7ini0yHVUPyEsZOqbDtxQcn1Nh24pyuqbqZEdVQ/JiYMn1Nh24rsP/5+oOZ1beBE9RxIjR1RP2pPuro3A63G1fy/5yjK5rarQxo03JM6YhCEOUCEIQAhCEAKqsoQHJuFkd10/ozffVErZHs7X1YeJaGVHkTHesLtI0aE1cLJ7rp/R2+9qpNsVuNJxc0Akse3theHbCJjX5Fil5Hp9Hf5dWN2ckU21WMuiDUtQMkiQxxuAnVAjcsNKwsdSm4LxtDaIc0ks7YtN4SeTD0rz1M4i5weabbwc8g9the74ROKpQy25gDWsaGg3rsuIvX2vDpnSLgHkVEpGRRqWN91jpF1S60Q1jHNEk4RWDgMfFB/2oOR6RcIY3WNJgw+ljp0w929afsjfssmANB0C/qn/MO4KamcTzButGHjGTeYSTJ8RqraRj6OtuRlSzsaKdwNF5t7Xf0mJnVELa2HJdNzac0pmmXF5MNvXKhDXYzqbEchWhtVv4yJa0ETiJGBJMaY1r2Uc4HtY1ga3tWubOIJBa9onHUHny61dp2MrhUx4czdtyLRLiLgjjXa3aG1Wsu6dHbHdpXmtNjswpvcA0QboIL5v8TMM5e25fCvE3Od8zcZN+/Pba3Bxbp1lox0rwtygQ25dEcdx2uZiI8iqoyKqjVfNm5yxkmnTbULGgXadOMT33GuY7XrhanLNnays9rBDQRA0x2oK9FfON1QOa+mwhwcCO2bpff1HUV4LbbDVe57gAXRgJjRGtXjfxMtKE0/qMF1EIQshskIRKJQghQUSglCCCuicDum1fy/5q55dJXRuCFhabVP+n1g/veRFzOf8R7l+h0lCEKx5kEIQgBCEIAVVZQgOS8LZ7rpfRm+9qpFXReFDJjqtqplpECzgYmP2tQ/ekwZAqcrd6wTnFPiz0+hkugia1WC2XY/U5W7/wBFLc3ani7/ANEVaG5uZrc14QtkM36nK3f+iOx6p4u9OmhuTmtzXBWBWw7H6nK3epbm9U8XenTQ3LZx3NeEBbMZu1OVm89COx6p4u/9E6aG4VSO5rCoW17Havi7/wBFXsdq+Lv/AETp4bls47msRK2Rzeq+Lv8A0Vex+r4u/wDROmhuVzia5ErZDN6r4u/9FPY9U8Xf+idNDcjOJrELZdYKni7/ANFByBV8Xf8Aop6aG5Ga3NWujcD4+Vfy/g/epMOb9Xxd/wCifeCvJz6XVBfHbcTEGdHGz9qRqRb4M5/xCSdFq+x0FCELMebBCEIAQhCAFClQgEXPn5QzzI9t6URlSiDjVp6/nt6U15+ui0M8y33j1wttjFR9pJJ+DZVqCI74VQMcMRiVoypKpOV2dWlXdKlG3idVpPDhIIIOiMRvCoLWwGL7J0d82d0pNzbtDhYLR2x7U1buOiaTThyYlLjbIDZzWk3uPFONUFhcTOmZhUjp7tq5knq2kmlzOs1KrWtlxDRykho8klYzb6YaCajIMwS9sGNMGcUp5SrF2SqZJkkUsTicHn7o3LQ5RdNksv8AFavbYojp7omWqcfA6XWttNkX3sbIkS4CRyidKtZ7bTeYZUY4xoa5rjpiYB5Ur5z5Oa+yioZvU6TbomG9tcBka1XMXJjW0+Pk3yXsiRdi8PXgq9FHC9y/zE88bDKcs0Bhx1Lntwj0r1C0tLb95t2JvSC3y3tC5TQsgqOtJcSLlN9RpHLxjRB8GJW5yJWJybagTIBIAxgS1hw5McVaWnSXBlYauTdmtx9Za2OBc17S0TJDgWiBJkgwFVlvpkEiowhvfEOaQPKQcEk5pHuC1fW+4C0WRbZFO1M27MYGollRpBjwAu3otNe/HkTLVtJO3NHVqVoY8Xmua4crSHN3jBYKWUaTzDKtMk6AHtJOvQDKXM1Kl3J1R06OqD6bpx9SUc2qty1UHaJqAaOWR9qrHTp5ceRMtU1hw5nW4UXVDXK61TdKAeBSQpIQQpKmMprzFHxv1f40qPTZmMfjfq/xrZ0/bNLW92NiEIXUOICEIQAhCEAKFKhAIGf/AMoZ5ke8euLWIdtbPM1vfNXac/x8Ow/5IH9R64lZ67Wvtd4gXqdVrZMS41mkNHrWsu3L0N2/24epts3h/Z9p8tT3TFqqfyF30pvuVts3vkFp+sj/AImLSsqDqNzZE9UtddnGOLiY0x4VePN/0iXZjfYYLeP7Kp/Ve2Vorce5bN5bT7TFvLdPWpn1fvCtBbKzTZrO0EFzTaJb84BxbdnywVWHL1ZNXw/iHTOA9wu83S/CjMk9yt84/wBtUzh+QO83S/CpzJHcjfOVPbWv/wCH/TbXer+CZTtD2muKbZDm1GvME3WcaJdhoxA3rf5IotGTbQWukuvlwiLpFwXfDhBnwrUZNPyz6PVP9Zi2GQv7vtflPsMWefL1Rq0+EvRmbNX5DavrPcBKVJxYL20Hs9F0XhucE25rDuG1fW+4CXzZpsYfB7W1Ob4IfRYftYN6tB/VL+oiovpi/JjPkSrdyTWPgresx96XKY4sWSp47zzLQCVuLK6MkVPDUc3fUaFoLXY3so0ajnSypxpY3HtYIveASTqVYLjItU5Q/h19rVkC89krXmNdtNa7nNB+9ekaFzHwbOzF3RS8hxUqHBQGY3FNuYwwq/V/jSk4JtzG0Vf9n41s6ftmjre7GxCELqHFBCEIAQhCAFClQgETPxvw7PMj3jlz85l2dxLiHyST35GJM6tGldCz6Pw7PMj23paYVzKs3Go7Ha01OM6SyR5rJkinTp8UxkMMgtxMzgZOlarsEs8/PiZi96vItxlG1mnSqPbBLadRwnRLWkjD0Lx5rZadaabn1A0EVC3tRGFxp+8qic1FyMslTclBrwZ7amSqZpcSWTTuht3VA0fcZ0rVtzHszTeuuwxgvcRhonD1JgNTHA48mtQ5+CoqkkZXThLwPLasnsrUzTqDtSRIEtwBEYhGTsmMoMuUwQ2ScSTidPr+xa7OfLT7LSa+mGkuqXTeBIi648vgXnyNnBXfTqVa9MBjaXGMIF0PiZGk8gV1GbjdcjHnTU7NHtpZp0GcZda74RpY6XuOBcHYcnehZrHm3Rp0n0Wh1ypN6XEnQB32rQEo9nNpLS8U2XA4Nm6YBIkNmdK3tuzjrCy0rRRpB14FzwbzgwCZMgjCQryhVXiY41aLu0uXkbWw5t0qNN9JgdcqXg6XFx7ZoacdOhYm5qUBRdRDXXHPDyC43rwiDPoC1WbWdVotVUB1NvF4hz2h2BuktEl2vBeO25+VWWh9MNp3G1SzQ6YvQZg+VVwq5NX8yzq0cU7cOXIY+xmjxHU4B4u9ei84umQe+5MPWsVpzWoPp06Tmuu05uw4h3bQTJ14q2dGWHWWhxjA0kPa2HaIJM6Claln7XaWmrSbcdiCA5pLQYJaZ5UhCpJZJkTnSg8Wth6oUBTa1jdDWtaJxwaIGOvQsjSl3OrOI2RrLjQXPLsXaAG3QTA19sNy1+SM8azq7aNemG38MA5rhLZbgScIVVRm1kXeohF4jiSoc9VvKpcsVjKXLk25jOkVfq/xpNc9NuYB+O+q/GtjT9tGnrO7HFCELqHGBCEIAQhCAFClQgETPz49nmR7b0sgpnz6HwzPMj23pXlcqv22drSv7SEDLQNW2VwXOAYyqRB1MpSG+Q617chVizJ1oc0kEOfBGnFrG/YvJbfltq83aPchZ8lf3ZaP4z+Wtxr6V6Gon9b9TSuYadOlWa515z6vgjiy2CD6V1UGVy+1juaz/wAVq9ti6gwLDqfA2NL4ixwgHuemP838D1OSLeyvYnUaUl7LMQRESS10AHXMKOEE/AU/PflvXryUxtCw8axrQ/qe+THfEAkXo0qqdqcf6S+NWW1hRyXcqUnWZ9TinOqscHOaS3tW3bp1tKcrRYeIye+nevXbPUF4CAZBMjelLKVq6qs7q72MFRtZjJaCJaWTDsccTgUzWdxOSsdPUtT7XK9S/B+ZSj4ryPLwefFVfON9gJNt0uqVamrjnb3ue4eppTjmC+7QrnkeDupgpNFdvEuaZvGtTdowuhlVpM8svGCyQ7c/Qw1HenAec9Kt+wtdtOou53bfelDKfxFl81UP9ZyY84a17JdE8ooDmi79yXcp/EWTzL/fOSkrRt5smtK8vRG94QcDR/hq+0xear/ejPA6l6qKz8IlTtqQGxVPrasVQ3srN/jZ6qSR7HoyJ9t/1D4i6rAKVzrnWS4GJwTdmB+2+q/GlKo1NuYP7b6r8az6fto09Z3bHFCELqHGBCEIAQhCAFClQgEbPkfDs8yPbelYN0/99Kac+T8OzzI9t6VwVyq/bZ3NIvtITsq5AtBtNWpSYHNqNcAZEXXMukRqK9eS8g1RYq1Fzbr3ucWgkeJGI8hCagfCrtCnp5WSJWlim2c6p5t2p/F03UrrWOdiSABfcC4mCuhgK5AVmwqVKrqczJToqnyFvPHJVSvTYKTS4ipJGAwuuE4+VYsi2G0mhVoV2hreJuU8ANIcDJE+BNJKw06wvOadUHeiqyxxsQ6Ccsr8znbc3rYKZo8UbheHnFvfNBAN6cBCbxkt7bAaES/iHNga3GTA3wtyDKuIUzruVroiGmjC9vEUs28jVqNmtDH04c8OuAkSZoluo8q1lHNKp1G8Gl8NxzC3vb9y62YdyTOC6IqmNSLUSTuvIS0sWkthLtmRKzsnUqIpnjGvEtkTAc7HT4QtK3Ne11eLY+ndawXA4loDWlxJJgkk4rpwVCFMdS0rW3KS0sW07ijnnkGraLj6TS66HhzQQDiQQcfSvFkbItpfbG169Msg3nEgAEhhaA0DXoT1KuAoVdqONiz00XLK5jDYQVY+hVWC5smOoU25gaa31X5iUqjk25gn476r8a2dP2zT1ndscUIQuocQEIQgBCEIAUKVBQHKOFeq5tqpXXEdzN0Ej9rUSObW/bdzj0p24W/ldL6M33tRIhCwyimz1GhS6CJnZa37bucelWFtftu5zulYIUFuMhThHY3bHp6qftu5x6VPVj9t3OKxAKQFGC2DSLi1v23c49Ko6s+SbzsQB3x1elQGqQmC2IxRlba3x37ucelT1a/bdzndKwkohMI7FrIz9Wv23849KOrX7b+celYIUwmEdi1jL1a/bdzj0qOrn7bucelYyquCYR2IsjN1c/bdzj0qwyhU/eP5xXlOCEwWxCseo2+p+8fziqHKFTbdzisCiUwjsHYzOt1Tbdziuh8ENdz+qrziYFn0mddZc0K6NwOabV/L/mqYxSZzviC+yzpyEIWU80CEIQAhCEAKCpUIDk3C18rpfRm+9qJFCeeFw910vow99USMsb5nqND3ESQpaoUtUm4ZAphVhTCgsCmVVSpBKCFCsEJRIC3uamSWWiq5tQSBTLsCW432jSPKtFK3Wa2V2WaqX1Zg0y3AXjJc06B5FSpdR4GOvlg8eYzvzPs0947nuVDmhZ9k85yirnpZye+fzCsQzxocruYVq/cOL/p8y7c0bOfmu55VnZmWfZdzysTM8bODpdH8BWRueVn03nc0qbzI/wBL3KOzMoD5rucVhdmjQ2Xador01M87Pqc7mlYey2z7TuYVF6g/0eZgfmnQA0O5xTPwfZMZRNfiwRPEzJLpjjIifKUtVs6bORg52PiOTRwfZUp1uO4sk3eKmQW6eMjT5FenlnxMOodXD6xyQhC3TmghCEAIQhAChSoIQHI+F13ddKf/ABm++qJGDxypi4evllH6Iz/6KmG6dy5ZeTC/E6lD4h0UFDG9hzDlIPhSZfUAqcDN1p+vuO4egvSVeReUYE9a/r7jqHoD0k3ygOU4E9bfr7juhJJeoDzyqMB1t+vuO5KmUkl6L55UxJ62/X3HclVhafN1+D/Kz7Ct1KodShV6WCmVuoCuSqShlZYqrgpDpQ5yEXMZC6LwOD5V/L/mrnjiuh8Dum1eSz/mouZz/iHcv0/6dNQhCueaBCEIAQhCAFClQgOMcNeTjVtdKHR3M0aJ/bVCub9jp2xzT0rrXCrRLrUwjQ2ytJ/5qiRSxRkzu6TR0qlJSkuIvdjp2xzT0o7HjtjcUwXFF1MmbT+HUdvc0PY47bbuKjsddtjcUxhqtdwTNk9XUdvcWRm47bG4qexx223cUx3VMJkx1bQ29xdGbjttv/soObb9pvrTJCgJkx1bQ29xbObrtpvrVux1+0319CYi1DQmTHV1Db3NdkrJrqN6SDN2InUDOkeFe8FbBmSyQDOll6YdGkDTEa1D8lEFwvN7UPM6AbpjAnAyqOSZnpxhTjjHkeCUEL19byH3ZEwTrOsjQBOrDwQrHJxjvmzAMTJkz2sDXho8IS5kzR4CIUr11LAcdBgTgdUxI9Mb1hr2cscWmMNYxB8IKXuQpJvgYCF0bgdGNq8ln/OXOiF0bge/xXks/wCcpXM0viHcv0/6dLQhCueaBCEIAQhCAFClQUBzDhQZ3QDrFlZuNapKQdadOFrKbKVqY17oLrK2BGoV6mtc7dl2ntfaqNcT0ehrwjRSbNiCgwtczK1P94NxVjlikPntPknoSxvfMUvyR7wFleZ9AC1nXmltj19COvNLbHr6EsyfmKX5I98oJXh670v3g+z7lZuV6Om+PST0JZkfM0vyR7AVErxjLNHaG8qRlaltt9aWJ+Ypfkj2IXi670ttvrU9dqW21B09P8ke0FBK8QyrS227z0IOVKW23elivTU90euEALy9c6e23ejrpT2270sOlp7o9QP/AH1qCvN1xZtt3qOuDOUIOlp+DR6HFdF4Hv8AFeSz/nLmYtbeVdL4Hf8AEmdVn/ORczR19SLotJnTEIQrnnQQh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9464" name="Picture 8" descr="http://user.img.todaoferta.uol.com.br/V/8/EY/W694WY/bigPhoto_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71678"/>
            <a:ext cx="2667000" cy="2667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Pergaminho vertical 7"/>
          <p:cNvSpPr/>
          <p:nvPr/>
        </p:nvSpPr>
        <p:spPr>
          <a:xfrm>
            <a:off x="2143108" y="1571612"/>
            <a:ext cx="6215106" cy="471490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 smtClean="0"/>
              <a:t>Define o Estado como: “pessoa jurídica soberana, constituída de um povo organizado sobre um território sob o comando de um poder supremo, para fins de defesa, ordem, bem-estar e progresso social.” Alexandre </a:t>
            </a:r>
            <a:r>
              <a:rPr lang="pt-BR" sz="2400" dirty="0" err="1" smtClean="0"/>
              <a:t>Groppali</a:t>
            </a: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Diferença do Estado para outros Agrupamentos Humanos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A diferença entre o Estado e outros agrupamentos humanos é mais de grau e intensidade de poder que de natureza. O Estado, de acordo com </a:t>
            </a:r>
            <a:r>
              <a:rPr lang="pt-BR" dirty="0" err="1" smtClean="0"/>
              <a:t>Duverger</a:t>
            </a:r>
            <a:r>
              <a:rPr lang="pt-BR" dirty="0" smtClean="0"/>
              <a:t>, “possui a organização política mais aperfeiçoada” e “entre todas as comunidades humanas, o Estado é aquele em que os governantes são mais bem organizados.” Isto pode ser compreendido sob 3 pontos de vista principais:</a:t>
            </a:r>
          </a:p>
          <a:p>
            <a:pPr lvl="0" algn="just">
              <a:buNone/>
            </a:pPr>
            <a:r>
              <a:rPr lang="pt-BR" dirty="0" smtClean="0"/>
              <a:t>	1- O Estado possui a organização política mais complexa – tanto quanto à repartição de tarefas como à hierarquia dos órgãos;</a:t>
            </a:r>
          </a:p>
          <a:p>
            <a:pPr lvl="0" algn="just">
              <a:buNone/>
            </a:pPr>
            <a:r>
              <a:rPr lang="pt-BR" dirty="0" smtClean="0"/>
              <a:t>	II- No Estado encontramos um sistema de sanções organizadas mais desenvolvido que em qualquer outra comunidade (tribunais, penas, garantias judiciárias </a:t>
            </a:r>
            <a:r>
              <a:rPr lang="pt-BR" dirty="0" err="1" smtClean="0"/>
              <a:t>etc</a:t>
            </a:r>
            <a:r>
              <a:rPr lang="pt-BR" dirty="0" smtClean="0"/>
              <a:t>).</a:t>
            </a:r>
          </a:p>
          <a:p>
            <a:pPr lvl="0" algn="just">
              <a:buNone/>
            </a:pPr>
            <a:r>
              <a:rPr lang="pt-BR" dirty="0" smtClean="0"/>
              <a:t>	III- O Estado dispõe de maior força material para fazer executar suas decisões (exército, política, marinha, aeronáutica </a:t>
            </a:r>
            <a:r>
              <a:rPr lang="pt-BR" dirty="0" err="1" smtClean="0"/>
              <a:t>etc</a:t>
            </a:r>
            <a:r>
              <a:rPr lang="pt-BR" dirty="0" smtClean="0"/>
              <a:t>) do que qualquer outra comunidade.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Vocábulo Estado (</a:t>
            </a:r>
            <a:r>
              <a:rPr lang="pt-BR" i="1" dirty="0" smtClean="0"/>
              <a:t>Status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O vocábulo </a:t>
            </a:r>
            <a:r>
              <a:rPr lang="pt-BR" i="1" dirty="0" smtClean="0"/>
              <a:t>Estado </a:t>
            </a:r>
            <a:r>
              <a:rPr lang="pt-BR" dirty="0" smtClean="0"/>
              <a:t>se origina do latim </a:t>
            </a:r>
            <a:r>
              <a:rPr lang="pt-BR" i="1" dirty="0" smtClean="0"/>
              <a:t>status - Status </a:t>
            </a:r>
            <a:r>
              <a:rPr lang="pt-BR" dirty="0" smtClean="0"/>
              <a:t>= estar firme.</a:t>
            </a:r>
          </a:p>
          <a:p>
            <a:pPr algn="just"/>
            <a:r>
              <a:rPr lang="pt-BR" i="1" dirty="0" smtClean="0"/>
              <a:t>Polis – </a:t>
            </a:r>
            <a:r>
              <a:rPr lang="pt-BR" dirty="0" smtClean="0"/>
              <a:t>comunidade política na Grécia clássica – termo política, significando a ciência do governo da </a:t>
            </a:r>
            <a:r>
              <a:rPr lang="pt-BR" dirty="0" err="1" smtClean="0"/>
              <a:t>cidade-Estado</a:t>
            </a:r>
            <a:r>
              <a:rPr lang="pt-BR" dirty="0" smtClean="0"/>
              <a:t>.</a:t>
            </a:r>
          </a:p>
          <a:p>
            <a:pPr algn="just"/>
            <a:r>
              <a:rPr lang="pt-BR" i="1" dirty="0" err="1" smtClean="0"/>
              <a:t>Civitas</a:t>
            </a:r>
            <a:r>
              <a:rPr lang="pt-BR" i="1" dirty="0" smtClean="0"/>
              <a:t>, </a:t>
            </a:r>
            <a:r>
              <a:rPr lang="pt-BR" i="1" dirty="0" err="1" smtClean="0"/>
              <a:t>res</a:t>
            </a:r>
            <a:r>
              <a:rPr lang="pt-BR" i="1" dirty="0" smtClean="0"/>
              <a:t> publica </a:t>
            </a:r>
            <a:r>
              <a:rPr lang="pt-BR" dirty="0" smtClean="0"/>
              <a:t>e </a:t>
            </a:r>
            <a:r>
              <a:rPr lang="pt-BR" i="1" dirty="0" err="1" smtClean="0"/>
              <a:t>imperium</a:t>
            </a:r>
            <a:r>
              <a:rPr lang="pt-BR" i="1" dirty="0" smtClean="0"/>
              <a:t> </a:t>
            </a:r>
            <a:r>
              <a:rPr lang="pt-BR" dirty="0" smtClean="0"/>
              <a:t>– </a:t>
            </a:r>
            <a:r>
              <a:rPr lang="pt-BR" i="1" dirty="0" err="1" smtClean="0"/>
              <a:t>civitas</a:t>
            </a:r>
            <a:r>
              <a:rPr lang="pt-BR" i="1" dirty="0" smtClean="0"/>
              <a:t>:</a:t>
            </a:r>
            <a:r>
              <a:rPr lang="pt-BR" dirty="0" smtClean="0"/>
              <a:t> comunidade dos cidadãos; </a:t>
            </a:r>
            <a:r>
              <a:rPr lang="pt-BR" i="1" dirty="0" err="1" smtClean="0"/>
              <a:t>res</a:t>
            </a:r>
            <a:r>
              <a:rPr lang="pt-BR" i="1" dirty="0" smtClean="0"/>
              <a:t> publica</a:t>
            </a:r>
            <a:r>
              <a:rPr lang="pt-BR" dirty="0" smtClean="0"/>
              <a:t>: se refere à coisa pública, como realidade comum a todo o povo; </a:t>
            </a:r>
            <a:r>
              <a:rPr lang="pt-BR" i="1" dirty="0" smtClean="0"/>
              <a:t>Império</a:t>
            </a:r>
            <a:r>
              <a:rPr lang="pt-BR" dirty="0" smtClean="0"/>
              <a:t>: reflete o elemento mais importante da organização política, pois o poder é o fator relevante deste conceito.</a:t>
            </a:r>
          </a:p>
          <a:p>
            <a:r>
              <a:rPr lang="pt-BR" i="1" dirty="0" smtClean="0"/>
              <a:t>Reino </a:t>
            </a:r>
            <a:r>
              <a:rPr lang="pt-BR" dirty="0" smtClean="0"/>
              <a:t>ou </a:t>
            </a:r>
            <a:r>
              <a:rPr lang="pt-BR" i="1" dirty="0" smtClean="0"/>
              <a:t>império: </a:t>
            </a:r>
            <a:r>
              <a:rPr lang="pt-BR" dirty="0" smtClean="0"/>
              <a:t>Idade Média.</a:t>
            </a:r>
          </a:p>
          <a:p>
            <a:pPr algn="just"/>
            <a:r>
              <a:rPr lang="pt-BR" dirty="0" smtClean="0"/>
              <a:t>Com Maquiavel, na obra </a:t>
            </a:r>
            <a:r>
              <a:rPr lang="pt-BR" i="1" dirty="0" smtClean="0"/>
              <a:t>O Príncipe</a:t>
            </a:r>
            <a:r>
              <a:rPr lang="pt-BR" dirty="0" smtClean="0"/>
              <a:t>, que se disseminou o uso da palavra </a:t>
            </a:r>
            <a:r>
              <a:rPr lang="pt-BR" i="1" dirty="0" smtClean="0"/>
              <a:t>Estado: </a:t>
            </a:r>
            <a:r>
              <a:rPr lang="pt-BR" dirty="0" smtClean="0"/>
              <a:t>“Todos os Estados que existem e já existiram são e foram sempre repúblicas ou principados.” (MAQUIAVEL. </a:t>
            </a:r>
            <a:r>
              <a:rPr lang="pt-BR" i="1" dirty="0" smtClean="0"/>
              <a:t>O príncipe, </a:t>
            </a:r>
            <a:r>
              <a:rPr lang="pt-BR" dirty="0" smtClean="0"/>
              <a:t>p. 29).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ORIGEM DO ESTADO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b="1" i="1" dirty="0" smtClean="0"/>
              <a:t>Época do aparecimento do Estado</a:t>
            </a:r>
            <a:endParaRPr lang="pt-BR" dirty="0" smtClean="0"/>
          </a:p>
          <a:p>
            <a:r>
              <a:rPr lang="pt-BR" dirty="0" smtClean="0"/>
              <a:t>Existem 3 teorias:</a:t>
            </a:r>
          </a:p>
          <a:p>
            <a:pPr lvl="0" algn="just"/>
            <a:r>
              <a:rPr lang="pt-BR" b="1" dirty="0" smtClean="0"/>
              <a:t>Teoria 1</a:t>
            </a:r>
            <a:r>
              <a:rPr lang="pt-BR" dirty="0" smtClean="0"/>
              <a:t>: O Estado, assim como a própria sociedade, existiu sempre, pois desde que o homem vive sobre a Terra acha-se integrado numa organização social, dotada de poder e com autoridade para determinar o comportamento de todo o grupo – Meyer define o Estado como o princípio organizador e unificador em toda organização social da Humanidade, considerando-o, por isso, onipresente na sociedade humana.</a:t>
            </a:r>
          </a:p>
          <a:p>
            <a:pPr lvl="0" algn="just"/>
            <a:r>
              <a:rPr lang="pt-BR" b="1" dirty="0" smtClean="0"/>
              <a:t>Teoria II</a:t>
            </a:r>
            <a:r>
              <a:rPr lang="pt-BR" dirty="0" smtClean="0"/>
              <a:t>: A sociedade humana existiu sem o Estado durante um certo período. Depois, por motivos diversos, o Estado foi constituído para atender às necessidades ou às conveniências dos grupos sociais.</a:t>
            </a:r>
          </a:p>
          <a:p>
            <a:pPr lvl="0" algn="just"/>
            <a:r>
              <a:rPr lang="pt-BR" b="1" dirty="0" smtClean="0"/>
              <a:t>Teoria III</a:t>
            </a:r>
            <a:r>
              <a:rPr lang="pt-BR" dirty="0" smtClean="0"/>
              <a:t>: A dos autores que admitem como Estado a sociedade política dotada de certas características muito bem definidas.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179</TotalTime>
  <Words>1574</Words>
  <Application>Microsoft Office PowerPoint</Application>
  <PresentationFormat>On-screen Show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Origem</vt:lpstr>
      <vt:lpstr>ESTADO</vt:lpstr>
      <vt:lpstr>CONCEPÇÃO DE ESTADO</vt:lpstr>
      <vt:lpstr>PowerPoint Presentation</vt:lpstr>
      <vt:lpstr>Definições de Estado</vt:lpstr>
      <vt:lpstr>PowerPoint Presentation</vt:lpstr>
      <vt:lpstr>PowerPoint Presentation</vt:lpstr>
      <vt:lpstr>Diferença do Estado para outros Agrupamentos Humanos</vt:lpstr>
      <vt:lpstr>O Vocábulo Estado (Status)</vt:lpstr>
      <vt:lpstr>ORIGEM DO ESTADO</vt:lpstr>
      <vt:lpstr>FORMAÇÃO DO ESTADO</vt:lpstr>
      <vt:lpstr>FORMAÇÃO DO ESTADO</vt:lpstr>
      <vt:lpstr>EVOLUÇÃO HISTÓRICA DO ESTADO</vt:lpstr>
      <vt:lpstr>ESTADO ANTIGO</vt:lpstr>
      <vt:lpstr>CÓDIGO DE HAMMURABI  cerca de 1.694 a.C.</vt:lpstr>
      <vt:lpstr>ESTADO GREGO</vt:lpstr>
      <vt:lpstr>ESTADO ROMANO</vt:lpstr>
      <vt:lpstr>ESTADO MEDIEVAL</vt:lpstr>
      <vt:lpstr>ESTADO MODERNO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ESTADO</dc:title>
  <dc:creator>REVISOR</dc:creator>
  <cp:lastModifiedBy>007</cp:lastModifiedBy>
  <cp:revision>22</cp:revision>
  <dcterms:created xsi:type="dcterms:W3CDTF">2012-08-20T19:03:20Z</dcterms:created>
  <dcterms:modified xsi:type="dcterms:W3CDTF">2012-09-05T15:52:25Z</dcterms:modified>
</cp:coreProperties>
</file>