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4" r:id="rId6"/>
    <p:sldId id="258" r:id="rId7"/>
    <p:sldId id="259" r:id="rId8"/>
    <p:sldId id="266" r:id="rId9"/>
    <p:sldId id="267" r:id="rId10"/>
    <p:sldId id="270" r:id="rId11"/>
    <p:sldId id="268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6F683-2C85-4567-9E02-F4392C7DC489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D7E6B-C97C-4BCB-AEF1-4EA87BAF83D5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CIÊNCIA POLÍTICA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Rafael Padilha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Poder Político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Poder político </a:t>
            </a:r>
            <a:r>
              <a:rPr lang="pt-BR" dirty="0" smtClean="0"/>
              <a:t>– é associado com o exercício da coação e com a capacidade de ordenar e de impor sanções respaldado pelo monopólio legal da força.</a:t>
            </a:r>
          </a:p>
          <a:p>
            <a:pPr algn="just"/>
            <a:r>
              <a:rPr lang="pt-BR" dirty="0" smtClean="0"/>
              <a:t>Os indivíduos se submetem ao poder político e lhe prestam obediência em virtude da crença em sua legitimidade. Além disso, ele possui a coerção e os instrumentos de controle social que lhe permitem concretizar suas sanções pela utilização do monopólio da força física.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LEGALIDADE E LEGITIMIDADE DO PODER POLÍTICO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i="1" dirty="0" smtClean="0"/>
              <a:t>I Princípio da Legalidade</a:t>
            </a:r>
            <a:r>
              <a:rPr lang="pt-BR" dirty="0" smtClean="0"/>
              <a:t>: nos sistemas políticos exprime basicamente a observância das leis, isto é, o procedimento da autoridade em consonância estrita com o direito estabelecido. </a:t>
            </a:r>
          </a:p>
          <a:p>
            <a:pPr algn="just"/>
            <a:r>
              <a:rPr lang="pt-BR" i="1" dirty="0" smtClean="0"/>
              <a:t>II Princípio da legitimidade: </a:t>
            </a:r>
            <a:r>
              <a:rPr lang="pt-BR" dirty="0" smtClean="0"/>
              <a:t>A legitimidade se refere à ideia de obrigação política de obediência, pela qual as pessoas aceitam e justificam um poder político. A legitimidade consiste na crença predominante de que quem manda possui razões para isso e, portanto, gera a convicção do dever moral de obediência enquanto se respeitem as bases que fundamentam e que essencialmente consistem nas opiniões, valores, crenças, interesses e necessidades de determinada comunidade.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CIÊNCIA POLÍTICA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“</a:t>
            </a:r>
            <a:r>
              <a:rPr lang="pt-BR" dirty="0"/>
              <a:t>Se a ciência política não tivesse por finalidade saciar essa sede e essa fome [de justiça], se ela não se preocupasse, antes de tudo, em tornar os homens mais livres, mais felizes, mais senhores de seus destinos, não mereceria um minuto de esforço.”</a:t>
            </a:r>
          </a:p>
          <a:p>
            <a:pPr>
              <a:buNone/>
            </a:pPr>
            <a:r>
              <a:rPr lang="pt-BR" dirty="0" smtClean="0"/>
              <a:t>	DUVERGER, Maurice. </a:t>
            </a:r>
            <a:r>
              <a:rPr lang="pt-BR" b="1" dirty="0" smtClean="0"/>
              <a:t>Ciência política</a:t>
            </a:r>
            <a:r>
              <a:rPr lang="pt-BR" dirty="0" smtClean="0"/>
              <a:t>. p. 435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29322" y="3357562"/>
            <a:ext cx="3500430" cy="857248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Bertolt Brecht</a:t>
            </a:r>
            <a:r>
              <a:rPr lang="pt-BR" sz="2000" dirty="0" smtClean="0"/>
              <a:t> (1898-1956)</a:t>
            </a:r>
            <a:endParaRPr lang="pt-BR" sz="2000" dirty="0"/>
          </a:p>
        </p:txBody>
      </p:sp>
      <p:pic>
        <p:nvPicPr>
          <p:cNvPr id="1026" name="Picture 2" descr="http://2.bp.blogspot.com/-TQHPy0vZr4o/T42O7Zwh4fI/AAAAAAAAB8c/hK2qBiD2WGU/s1600/O+ANALFABETO+POL%25C3%258DT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1701" y="4473128"/>
            <a:ext cx="4724433" cy="2214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2656"/>
            <a:ext cx="7143800" cy="61436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	O pior analfabeto</a:t>
            </a:r>
            <a:br>
              <a:rPr lang="pt-BR" dirty="0" smtClean="0"/>
            </a:br>
            <a:r>
              <a:rPr lang="pt-BR" dirty="0" smtClean="0"/>
              <a:t>É o analfabeto político,</a:t>
            </a:r>
            <a:br>
              <a:rPr lang="pt-BR" dirty="0" smtClean="0"/>
            </a:br>
            <a:r>
              <a:rPr lang="pt-BR" dirty="0" smtClean="0"/>
              <a:t>Ele não ouve, não fala,</a:t>
            </a:r>
            <a:br>
              <a:rPr lang="pt-BR" dirty="0" smtClean="0"/>
            </a:br>
            <a:r>
              <a:rPr lang="pt-BR" dirty="0" smtClean="0"/>
              <a:t>Nem participa dos acontecimentos políticos.</a:t>
            </a:r>
            <a:br>
              <a:rPr lang="pt-BR" dirty="0" smtClean="0"/>
            </a:br>
            <a:r>
              <a:rPr lang="pt-BR" dirty="0" smtClean="0"/>
              <a:t>Ele não sabe o custo da vida,</a:t>
            </a:r>
          </a:p>
          <a:p>
            <a:pPr>
              <a:buNone/>
            </a:pPr>
            <a:r>
              <a:rPr lang="pt-BR" dirty="0" smtClean="0"/>
              <a:t>	O preço do feijão, do peixe, da farinha,</a:t>
            </a:r>
            <a:br>
              <a:rPr lang="pt-BR" dirty="0" smtClean="0"/>
            </a:br>
            <a:r>
              <a:rPr lang="pt-BR" dirty="0" smtClean="0"/>
              <a:t>Do aluguel, do sapato e do remédio</a:t>
            </a:r>
            <a:br>
              <a:rPr lang="pt-BR" dirty="0" smtClean="0"/>
            </a:br>
            <a:r>
              <a:rPr lang="pt-BR" dirty="0" smtClean="0"/>
              <a:t>Dependem das decisões políticas.</a:t>
            </a:r>
            <a:br>
              <a:rPr lang="pt-BR" dirty="0" smtClean="0"/>
            </a:br>
            <a:r>
              <a:rPr lang="pt-BR" dirty="0" smtClean="0"/>
              <a:t>O analfabeto político</a:t>
            </a:r>
            <a:br>
              <a:rPr lang="pt-BR" dirty="0" smtClean="0"/>
            </a:br>
            <a:r>
              <a:rPr lang="pt-BR" dirty="0" smtClean="0"/>
              <a:t>É tão burro que se orgulha</a:t>
            </a:r>
            <a:br>
              <a:rPr lang="pt-BR" dirty="0" smtClean="0"/>
            </a:br>
            <a:r>
              <a:rPr lang="pt-BR" dirty="0" smtClean="0"/>
              <a:t>E estufa o peito dizendo</a:t>
            </a:r>
            <a:br>
              <a:rPr lang="pt-BR" dirty="0" smtClean="0"/>
            </a:br>
            <a:r>
              <a:rPr lang="pt-BR" dirty="0" smtClean="0"/>
              <a:t>Que odeia a política.</a:t>
            </a:r>
            <a:br>
              <a:rPr lang="pt-BR" dirty="0" smtClean="0"/>
            </a:br>
            <a:r>
              <a:rPr lang="pt-BR" dirty="0" smtClean="0"/>
              <a:t>Não sabe o imbecil que,</a:t>
            </a:r>
            <a:br>
              <a:rPr lang="pt-BR" dirty="0" smtClean="0"/>
            </a:br>
            <a:r>
              <a:rPr lang="pt-BR" dirty="0" smtClean="0"/>
              <a:t>da sua ignorância política</a:t>
            </a:r>
            <a:br>
              <a:rPr lang="pt-BR" dirty="0" smtClean="0"/>
            </a:br>
            <a:r>
              <a:rPr lang="pt-BR" dirty="0" smtClean="0"/>
              <a:t>Nasce a prostituta, o menor abandonado,</a:t>
            </a:r>
            <a:br>
              <a:rPr lang="pt-BR" dirty="0" smtClean="0"/>
            </a:br>
            <a:r>
              <a:rPr lang="pt-BR" dirty="0" smtClean="0"/>
              <a:t>E o pior de todos os bandidos,</a:t>
            </a:r>
            <a:br>
              <a:rPr lang="pt-BR" dirty="0" smtClean="0"/>
            </a:br>
            <a:r>
              <a:rPr lang="pt-BR" dirty="0" smtClean="0"/>
              <a:t>Que é o político vigarista,</a:t>
            </a:r>
            <a:br>
              <a:rPr lang="pt-BR" dirty="0" smtClean="0"/>
            </a:br>
            <a:r>
              <a:rPr lang="pt-BR" dirty="0" smtClean="0"/>
              <a:t>Pilantra, corrupto e lacaio</a:t>
            </a:r>
            <a:br>
              <a:rPr lang="pt-BR" dirty="0" smtClean="0"/>
            </a:br>
            <a:r>
              <a:rPr lang="pt-BR" dirty="0" smtClean="0"/>
              <a:t>Das empresas nacionais e multinacionais.</a:t>
            </a:r>
          </a:p>
          <a:p>
            <a:endParaRPr lang="pt-BR" dirty="0"/>
          </a:p>
        </p:txBody>
      </p:sp>
      <p:pic>
        <p:nvPicPr>
          <p:cNvPr id="1028" name="Picture 4" descr="http://3.bp.blogspot.com/-duokh6aZ8xI/T42RDwReO6I/AAAAAAAAB88/D1zcdwy05sY/s1600/Perfil+Bertolt-Brec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2143116"/>
            <a:ext cx="1200150" cy="13811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“O Orçamento Nacional deve ser equilibrado. As Dívidas Públicas devem ser reduzidas, a arrogância das autoridades deve ser moderada e controlada. Os pagamentos a governos devem ser reduzidos, se a Nação não quiser ir à falência. As pessoas devem novamente aprender a trabalhar, em vez de viver por conta pública.”</a:t>
            </a:r>
            <a:endParaRPr lang="pt-BR" dirty="0"/>
          </a:p>
        </p:txBody>
      </p:sp>
      <p:pic>
        <p:nvPicPr>
          <p:cNvPr id="18434" name="Picture 2" descr="http://1.bp.blogspot.com/-eY2q53YXCjI/T4w42qd_FpI/AAAAAAAAAGw/SLIrBFKveP4/s1600/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3050"/>
            <a:ext cx="9167038" cy="4552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	“Os sábios sempre souberam e proclamaram que nada é tão fraco e instável quanto a fama de uma potência que não se apóia na própria força.”</a:t>
            </a:r>
          </a:p>
          <a:p>
            <a:endParaRPr lang="pt-B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16978"/>
            <a:ext cx="9215726" cy="3959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pt-BR" b="1" dirty="0" smtClean="0"/>
              <a:t>CIÊNCIA POLÍTICA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357298"/>
            <a:ext cx="8329642" cy="611508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t-BR" b="1" dirty="0" smtClean="0"/>
              <a:t>Objeto da Disciplina</a:t>
            </a:r>
          </a:p>
          <a:p>
            <a:pPr algn="just"/>
            <a:r>
              <a:rPr lang="pt-BR" dirty="0" smtClean="0"/>
              <a:t>1948 – UNESCO: duas posições de destaque – aqueles que defendiam que o objeto é o “Poder” e aqueles que defendiam que é o “Estado”.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Exemplos de quem define em relação ao Estado:</a:t>
            </a:r>
          </a:p>
          <a:p>
            <a:pPr algn="just">
              <a:buNone/>
            </a:pPr>
            <a:r>
              <a:rPr lang="pt-BR" dirty="0"/>
              <a:t>	</a:t>
            </a:r>
            <a:r>
              <a:rPr lang="pt-BR" dirty="0" smtClean="0"/>
              <a:t>Georg </a:t>
            </a:r>
            <a:r>
              <a:rPr lang="pt-BR" dirty="0" err="1" smtClean="0"/>
              <a:t>Jellinek</a:t>
            </a:r>
            <a:r>
              <a:rPr lang="pt-BR" dirty="0" smtClean="0"/>
              <a:t>: “Os termos </a:t>
            </a:r>
            <a:r>
              <a:rPr lang="pt-BR" i="1" dirty="0" err="1" smtClean="0"/>
              <a:t>science</a:t>
            </a:r>
            <a:r>
              <a:rPr lang="pt-BR" i="1" dirty="0" smtClean="0"/>
              <a:t> politique, </a:t>
            </a:r>
            <a:r>
              <a:rPr lang="pt-BR" i="1" dirty="0" err="1" smtClean="0"/>
              <a:t>scienza</a:t>
            </a:r>
            <a:r>
              <a:rPr lang="pt-BR" i="1" dirty="0" smtClean="0"/>
              <a:t> </a:t>
            </a:r>
            <a:r>
              <a:rPr lang="pt-BR" i="1" dirty="0" err="1" smtClean="0"/>
              <a:t>politica</a:t>
            </a:r>
            <a:r>
              <a:rPr lang="pt-BR" i="1" dirty="0" smtClean="0"/>
              <a:t>, </a:t>
            </a:r>
            <a:r>
              <a:rPr lang="pt-BR" i="1" dirty="0" err="1" smtClean="0"/>
              <a:t>political</a:t>
            </a:r>
            <a:r>
              <a:rPr lang="pt-BR" i="1" dirty="0" smtClean="0"/>
              <a:t> </a:t>
            </a:r>
            <a:r>
              <a:rPr lang="pt-BR" i="1" dirty="0" err="1" smtClean="0"/>
              <a:t>science</a:t>
            </a:r>
            <a:r>
              <a:rPr lang="pt-BR" i="1" dirty="0" smtClean="0"/>
              <a:t> </a:t>
            </a:r>
            <a:r>
              <a:rPr lang="pt-BR" dirty="0" smtClean="0"/>
              <a:t>ou </a:t>
            </a:r>
            <a:r>
              <a:rPr lang="pt-BR" i="1" dirty="0" err="1" smtClean="0"/>
              <a:t>politics</a:t>
            </a:r>
            <a:r>
              <a:rPr lang="pt-BR" i="1" dirty="0" smtClean="0"/>
              <a:t> </a:t>
            </a:r>
            <a:r>
              <a:rPr lang="pt-BR" dirty="0" smtClean="0"/>
              <a:t>abrangem o conjunto da ciência do Estado.”</a:t>
            </a:r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err="1" smtClean="0"/>
              <a:t>Littré</a:t>
            </a:r>
            <a:r>
              <a:rPr lang="pt-BR" dirty="0" smtClean="0"/>
              <a:t>: “A ciência do governo dos Estados.”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Exemplos de quem define em relação ao Poder:</a:t>
            </a:r>
          </a:p>
          <a:p>
            <a:pPr algn="just">
              <a:buNone/>
            </a:pPr>
            <a:r>
              <a:rPr lang="pt-BR" dirty="0" smtClean="0"/>
              <a:t>	W. Robson: “</a:t>
            </a:r>
            <a:r>
              <a:rPr lang="pt-BR" i="1" dirty="0" smtClean="0"/>
              <a:t>A ciência política é o estudo da natureza, dos fundamentos, do exercício, dos objetivos e dos efeitos do Poder na sociedade.</a:t>
            </a:r>
            <a:r>
              <a:rPr lang="pt-BR" dirty="0" smtClean="0"/>
              <a:t>”</a:t>
            </a:r>
          </a:p>
          <a:p>
            <a:pPr algn="just">
              <a:buNone/>
            </a:pPr>
            <a:r>
              <a:rPr lang="pt-BR" dirty="0" smtClean="0"/>
              <a:t>	Reinaldo Dias: “</a:t>
            </a:r>
            <a:r>
              <a:rPr lang="pt-BR" i="1" dirty="0" smtClean="0"/>
              <a:t>A ciência política é uma ciência social que estuda o exercício, a distribuição e a organização do poder na sociedade.</a:t>
            </a:r>
            <a:r>
              <a:rPr lang="pt-BR" dirty="0" smtClean="0"/>
              <a:t>” 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/>
              <a:t>	</a:t>
            </a:r>
            <a:endParaRPr lang="pt-BR" dirty="0" smtClean="0"/>
          </a:p>
          <a:p>
            <a:pPr algn="just">
              <a:buNone/>
            </a:pPr>
            <a:r>
              <a:rPr lang="pt-BR" dirty="0"/>
              <a:t>	</a:t>
            </a:r>
            <a:endParaRPr lang="pt-BR" dirty="0" smtClean="0"/>
          </a:p>
          <a:p>
            <a:pPr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PODER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Todas as sociedades tiveram relações de poder. O poder é a capacidade de decisão sobre o outro, determinando-lhe o comportamento.</a:t>
            </a:r>
          </a:p>
          <a:p>
            <a:pPr algn="just"/>
            <a:r>
              <a:rPr lang="pt-BR" dirty="0" smtClean="0"/>
              <a:t>Através do exercício do poder, indivíduos ou grupos sociais apresentam condições de modificar ou alterar o comportamento de outros grupos ou pessoas. O exercício do poder está diretamente vinculado à cultura dos grupos sociais que estabelecem aquilo que tem ou não valor naquela sociedade particular (pode ser a força física, a capacidade de relacionar-se com a divindade </a:t>
            </a:r>
            <a:r>
              <a:rPr lang="pt-BR" dirty="0" err="1" smtClean="0"/>
              <a:t>etc</a:t>
            </a:r>
            <a:r>
              <a:rPr lang="pt-BR" dirty="0" smtClean="0"/>
              <a:t>).</a:t>
            </a:r>
          </a:p>
          <a:p>
            <a:pPr algn="just"/>
            <a:r>
              <a:rPr lang="pt-BR" dirty="0" smtClean="0"/>
              <a:t>Elemento em comum entre as diferentes sociedades: há um poder supremo a todos os outros (poder político).</a:t>
            </a:r>
          </a:p>
          <a:p>
            <a:pPr algn="just"/>
            <a:r>
              <a:rPr lang="pt-BR" dirty="0" smtClean="0"/>
              <a:t>Poder do homem sobre o homem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PODER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00174"/>
            <a:ext cx="8686800" cy="564360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Segundo </a:t>
            </a:r>
            <a:r>
              <a:rPr lang="pt-BR" dirty="0" err="1" smtClean="0"/>
              <a:t>Bobbio</a:t>
            </a:r>
            <a:r>
              <a:rPr lang="pt-BR" dirty="0" smtClean="0"/>
              <a:t>, há 3 tipos de poder social: </a:t>
            </a:r>
          </a:p>
          <a:p>
            <a:pPr lvl="0" algn="just"/>
            <a:r>
              <a:rPr lang="pt-BR" dirty="0" smtClean="0"/>
              <a:t>1 Econômico - se vale da posse de certos bens necessários e escassos, para modificar o comportamento daqueles que não os possuem, </a:t>
            </a:r>
          </a:p>
          <a:p>
            <a:pPr lvl="0" algn="just"/>
            <a:r>
              <a:rPr lang="pt-BR" dirty="0" smtClean="0"/>
              <a:t>2 Ideológico - influência que as </a:t>
            </a:r>
            <a:r>
              <a:rPr lang="pt-BR" dirty="0" err="1" smtClean="0"/>
              <a:t>ideias</a:t>
            </a:r>
            <a:r>
              <a:rPr lang="pt-BR" dirty="0" smtClean="0"/>
              <a:t> formuladas por determinadas pessoas possuem para alterar o comportamento de outros, nascendo a importância de sacerdotes ou cientistas e </a:t>
            </a:r>
          </a:p>
          <a:p>
            <a:pPr lvl="0" algn="just"/>
            <a:r>
              <a:rPr lang="pt-BR" dirty="0" smtClean="0"/>
              <a:t>3 Político – baseado sobre a posse dos instrumentos através dos quais se exerce a força física (armas de todo tipo e grau) – é o poder coativo.</a:t>
            </a:r>
          </a:p>
          <a:p>
            <a:pPr algn="just"/>
            <a:r>
              <a:rPr lang="pt-BR" dirty="0" smtClean="0"/>
              <a:t>Característica comum desses 3, segundo </a:t>
            </a:r>
            <a:r>
              <a:rPr lang="pt-BR" dirty="0" err="1" smtClean="0"/>
              <a:t>Bobbio</a:t>
            </a:r>
            <a:r>
              <a:rPr lang="pt-BR" dirty="0" smtClean="0"/>
              <a:t>: instituir e manter uma sociedade de desiguais, ou seja, dividida entre ricos e pobres (poder econômico); entre sapientes e ignorantes (poder ideológicos) e entre fortes e fracos (poder político), ou seja, entre superiores e inferiores.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FORÇA, PODER E AUTORIDADE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Segundo Paulo </a:t>
            </a:r>
            <a:r>
              <a:rPr lang="pt-BR" dirty="0" err="1" smtClean="0"/>
              <a:t>Bonavides</a:t>
            </a:r>
            <a:r>
              <a:rPr lang="pt-BR" dirty="0" smtClean="0"/>
              <a:t>, as diferenças entre força, poder e autoridade são as seguintes:</a:t>
            </a:r>
          </a:p>
          <a:p>
            <a:r>
              <a:rPr lang="pt-BR" b="1" dirty="0" smtClean="0"/>
              <a:t>Força </a:t>
            </a:r>
            <a:r>
              <a:rPr lang="pt-BR" dirty="0" smtClean="0"/>
              <a:t>– capacidade material de comandar.</a:t>
            </a:r>
          </a:p>
          <a:p>
            <a:r>
              <a:rPr lang="pt-BR" b="1" dirty="0" smtClean="0"/>
              <a:t>Poder </a:t>
            </a:r>
            <a:r>
              <a:rPr lang="pt-BR" dirty="0" smtClean="0"/>
              <a:t>– organização ou disciplina jurídica da força;</a:t>
            </a:r>
          </a:p>
          <a:p>
            <a:pPr algn="just"/>
            <a:r>
              <a:rPr lang="pt-BR" b="1" dirty="0" smtClean="0"/>
              <a:t>Autoridade – </a:t>
            </a:r>
            <a:r>
              <a:rPr lang="pt-BR" dirty="0" smtClean="0"/>
              <a:t>o poder quando ele se explica pelo consentimento, tácito ou expresso, dos governados (quanto mais consentimento mais legitimidade e quanto mais legitimidade mais autoridade).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Quanto menor a contestação e quanto maior a base de consentimento e adesão do grupo, mais estável se apresentará o ordenamento estatal, unindo a força ao poder e poder à autoridade.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604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do Office</vt:lpstr>
      <vt:lpstr>CIÊNCIA POLÍTICA</vt:lpstr>
      <vt:lpstr>CIÊNCIA POLÍTICA</vt:lpstr>
      <vt:lpstr>Bertolt Brecht (1898-1956)</vt:lpstr>
      <vt:lpstr>PowerPoint Presentation</vt:lpstr>
      <vt:lpstr>PowerPoint Presentation</vt:lpstr>
      <vt:lpstr>CIÊNCIA POLÍTICA</vt:lpstr>
      <vt:lpstr>PODER</vt:lpstr>
      <vt:lpstr>PODER</vt:lpstr>
      <vt:lpstr>FORÇA, PODER E AUTORIDADE</vt:lpstr>
      <vt:lpstr>Poder Político</vt:lpstr>
      <vt:lpstr>LEGALIDADE E LEGITIMIDADE DO PODER POLÍTICO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Revisor</dc:creator>
  <cp:lastModifiedBy>007</cp:lastModifiedBy>
  <cp:revision>31</cp:revision>
  <dcterms:created xsi:type="dcterms:W3CDTF">2007-01-01T03:38:47Z</dcterms:created>
  <dcterms:modified xsi:type="dcterms:W3CDTF">2012-09-05T15:47:58Z</dcterms:modified>
</cp:coreProperties>
</file>